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0" r:id="rId1"/>
  </p:sldMasterIdLst>
  <p:notesMasterIdLst>
    <p:notesMasterId r:id="rId8"/>
  </p:notesMasterIdLst>
  <p:handoutMasterIdLst>
    <p:handoutMasterId r:id="rId9"/>
  </p:handoutMasterIdLst>
  <p:sldIdLst>
    <p:sldId id="559" r:id="rId2"/>
    <p:sldId id="560" r:id="rId3"/>
    <p:sldId id="553" r:id="rId4"/>
    <p:sldId id="554" r:id="rId5"/>
    <p:sldId id="557" r:id="rId6"/>
    <p:sldId id="556" r:id="rId7"/>
  </p:sldIdLst>
  <p:sldSz cx="9144000" cy="5715000" type="screen16x10"/>
  <p:notesSz cx="6797675" cy="9929813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FF"/>
    <a:srgbClr val="DD3F3F"/>
    <a:srgbClr val="FFFF66"/>
    <a:srgbClr val="FCD99A"/>
    <a:srgbClr val="CCFF99"/>
    <a:srgbClr val="F7E7E5"/>
    <a:srgbClr val="CCFFFF"/>
    <a:srgbClr val="904A10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574" autoAdjust="0"/>
  </p:normalViewPr>
  <p:slideViewPr>
    <p:cSldViewPr>
      <p:cViewPr>
        <p:scale>
          <a:sx n="90" d="100"/>
          <a:sy n="90" d="100"/>
        </p:scale>
        <p:origin x="-516" y="-522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CAD156-AFC7-4A58-AC6E-48BA2F594B43}" type="datetimeFigureOut">
              <a:rPr lang="zh-TW" altLang="en-US" smtClean="0"/>
              <a:pPr/>
              <a:t>2019/7/1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31600"/>
            <a:ext cx="2945659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50301-A831-45C8-B9F8-64247FC493C5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3127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CA4528A9-F1D6-4A79-855C-4FD63B276D8E}" type="datetimeFigureOut">
              <a:rPr lang="zh-TW" altLang="en-US"/>
              <a:pPr>
                <a:defRPr/>
              </a:pPr>
              <a:t>2019/7/1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44538"/>
            <a:ext cx="59563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6661"/>
            <a:ext cx="543814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431599"/>
            <a:ext cx="2945659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9F7B2314-2089-4C37-AAE3-9296C95AB03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2973638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719138" y="1241425"/>
            <a:ext cx="5359400" cy="3351213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943455-25EA-48D1-9F45-C1AA74EF3397}" type="slidenum">
              <a:rPr lang="zh-TW" altLang="en-US" smtClean="0">
                <a:solidFill>
                  <a:prstClr val="black"/>
                </a:solidFill>
              </a:rPr>
              <a:pPr/>
              <a:t>1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3930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20688" y="744538"/>
            <a:ext cx="5956300" cy="37242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zh-CN" altLang="en-US" dirty="0"/>
              <a:t>使用方法：</a:t>
            </a:r>
            <a:br>
              <a:rPr lang="zh-CN" altLang="en-US" dirty="0"/>
            </a:br>
            <a:r>
              <a:rPr lang="en-US" altLang="zh-CN" dirty="0"/>
              <a:t>【</a:t>
            </a:r>
            <a:r>
              <a:rPr lang="zh-CN" altLang="en-US" dirty="0"/>
              <a:t>更改文字</a:t>
            </a:r>
            <a:r>
              <a:rPr lang="en-US" altLang="zh-CN" dirty="0"/>
              <a:t>】</a:t>
            </a:r>
            <a:r>
              <a:rPr lang="zh-CN" altLang="en-US" dirty="0"/>
              <a:t>：将标题框及正文框中的文字可直接改为您所需文字</a:t>
            </a:r>
            <a:br>
              <a:rPr lang="zh-CN" altLang="en-US" dirty="0"/>
            </a:br>
            <a:r>
              <a:rPr lang="en-US" altLang="zh-CN" dirty="0"/>
              <a:t>【</a:t>
            </a:r>
            <a:r>
              <a:rPr lang="zh-CN" altLang="en-US" dirty="0"/>
              <a:t>更改图片</a:t>
            </a:r>
            <a:r>
              <a:rPr lang="en-US" altLang="zh-CN" dirty="0"/>
              <a:t>】</a:t>
            </a:r>
            <a:r>
              <a:rPr lang="zh-CN" altLang="en-US" dirty="0"/>
              <a:t>：点中图片</a:t>
            </a:r>
            <a:r>
              <a:rPr lang="en-US" altLang="zh-CN" dirty="0"/>
              <a:t>》</a:t>
            </a:r>
            <a:r>
              <a:rPr lang="zh-CN" altLang="en-US" dirty="0"/>
              <a:t>绘图工具</a:t>
            </a:r>
            <a:r>
              <a:rPr lang="en-US" altLang="zh-CN" dirty="0"/>
              <a:t>》</a:t>
            </a:r>
            <a:r>
              <a:rPr lang="zh-CN" altLang="en-US" dirty="0"/>
              <a:t>格式</a:t>
            </a:r>
            <a:r>
              <a:rPr lang="en-US" altLang="zh-CN" dirty="0"/>
              <a:t>》</a:t>
            </a:r>
            <a:r>
              <a:rPr lang="zh-CN" altLang="en-US" dirty="0"/>
              <a:t>填充</a:t>
            </a:r>
            <a:r>
              <a:rPr lang="en-US" altLang="zh-CN" dirty="0"/>
              <a:t>》</a:t>
            </a:r>
            <a:r>
              <a:rPr lang="zh-CN" altLang="en-US" dirty="0"/>
              <a:t>图片</a:t>
            </a:r>
            <a:r>
              <a:rPr lang="en-US" altLang="zh-CN" dirty="0"/>
              <a:t>》</a:t>
            </a:r>
            <a:r>
              <a:rPr lang="zh-CN" altLang="en-US" dirty="0"/>
              <a:t>选择您需要展示的图片</a:t>
            </a:r>
            <a:br>
              <a:rPr lang="zh-CN" altLang="en-US" dirty="0"/>
            </a:br>
            <a:r>
              <a:rPr lang="en-US" altLang="zh-CN" dirty="0"/>
              <a:t>【</a:t>
            </a:r>
            <a:r>
              <a:rPr lang="zh-CN" altLang="en-US" dirty="0"/>
              <a:t>增加减少图片</a:t>
            </a:r>
            <a:r>
              <a:rPr lang="en-US" altLang="zh-CN" dirty="0"/>
              <a:t>】</a:t>
            </a:r>
            <a:r>
              <a:rPr lang="zh-CN" altLang="en-US" dirty="0"/>
              <a:t>：直接复制粘贴图片来增加图片数，复制后更改方法见</a:t>
            </a:r>
            <a:r>
              <a:rPr lang="en-US" altLang="zh-CN" dirty="0"/>
              <a:t>【</a:t>
            </a:r>
            <a:r>
              <a:rPr lang="zh-CN" altLang="en-US" dirty="0"/>
              <a:t>更改图片</a:t>
            </a:r>
            <a:r>
              <a:rPr lang="en-US" altLang="zh-CN" dirty="0"/>
              <a:t>】</a:t>
            </a:r>
            <a:br>
              <a:rPr lang="en-US" altLang="zh-CN" dirty="0"/>
            </a:br>
            <a:r>
              <a:rPr lang="en-US" altLang="zh-CN" dirty="0"/>
              <a:t>【</a:t>
            </a:r>
            <a:r>
              <a:rPr lang="zh-CN" altLang="en-US" dirty="0"/>
              <a:t>更改图片色彩</a:t>
            </a:r>
            <a:r>
              <a:rPr lang="en-US" altLang="zh-CN" dirty="0"/>
              <a:t>】</a:t>
            </a:r>
            <a:r>
              <a:rPr lang="zh-CN" altLang="en-US" dirty="0"/>
              <a:t>：点中图片</a:t>
            </a:r>
            <a:r>
              <a:rPr lang="en-US" altLang="zh-CN" dirty="0"/>
              <a:t>》</a:t>
            </a:r>
            <a:r>
              <a:rPr lang="zh-CN" altLang="en-US" dirty="0"/>
              <a:t>图片工具</a:t>
            </a:r>
            <a:r>
              <a:rPr lang="en-US" altLang="zh-CN" dirty="0"/>
              <a:t>》</a:t>
            </a:r>
            <a:r>
              <a:rPr lang="zh-CN" altLang="en-US" dirty="0"/>
              <a:t>格式</a:t>
            </a:r>
            <a:r>
              <a:rPr lang="en-US" altLang="zh-CN" dirty="0"/>
              <a:t>》</a:t>
            </a:r>
            <a:r>
              <a:rPr lang="zh-CN" altLang="en-US" dirty="0"/>
              <a:t>色彩（重新着色）</a:t>
            </a:r>
            <a:r>
              <a:rPr lang="en-US" altLang="zh-CN" dirty="0"/>
              <a:t>》</a:t>
            </a:r>
            <a:r>
              <a:rPr lang="zh-CN" altLang="en-US" dirty="0"/>
              <a:t>选择您喜欢的色彩</a:t>
            </a:r>
            <a:br>
              <a:rPr lang="zh-CN" altLang="en-US" dirty="0"/>
            </a:br>
            <a:r>
              <a:rPr lang="zh-CN" altLang="en-US" dirty="0"/>
              <a:t>下载更多模板、视频教程：</a:t>
            </a:r>
            <a:r>
              <a:rPr lang="en-US" altLang="zh-TW" dirty="0">
                <a:ea typeface="SimSun" pitchFamily="2" charset="-122"/>
              </a:rPr>
              <a:t>http://www.mysoeasy.com</a:t>
            </a:r>
          </a:p>
        </p:txBody>
      </p:sp>
      <p:sp>
        <p:nvSpPr>
          <p:cNvPr id="1638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1pPr>
            <a:lvl2pPr marL="685669" indent="-263719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2pPr>
            <a:lvl3pPr marL="1054875" indent="-210975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3pPr>
            <a:lvl4pPr marL="1476825" indent="-210975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4pPr>
            <a:lvl5pPr marL="1898774" indent="-210975" eaLnBrk="0" hangingPunct="0">
              <a:spcBef>
                <a:spcPct val="30000"/>
              </a:spcBef>
              <a:defRPr sz="11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5pPr>
            <a:lvl6pPr marL="2320724" indent="-210975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6pPr>
            <a:lvl7pPr marL="2742674" indent="-210975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7pPr>
            <a:lvl8pPr marL="3164624" indent="-210975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8pPr>
            <a:lvl9pPr marL="3586574" indent="-210975" eaLnBrk="0" fontAlgn="base" hangingPunct="0">
              <a:spcBef>
                <a:spcPct val="3000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Calibri" pitchFamily="34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</a:pPr>
            <a:fld id="{8687D04B-2755-4F8C-981F-D895DB163043}" type="slidenum">
              <a:rPr lang="zh-CN" altLang="en-US">
                <a:solidFill>
                  <a:prstClr val="black"/>
                </a:solidFill>
                <a:latin typeface="Arial" charset="0"/>
                <a:ea typeface="SimSun" pitchFamily="2" charset="-122"/>
              </a:rPr>
              <a:pPr eaLnBrk="1" hangingPunct="1">
                <a:spcBef>
                  <a:spcPct val="0"/>
                </a:spcBef>
              </a:pPr>
              <a:t>6</a:t>
            </a:fld>
            <a:endParaRPr lang="zh-CN" altLang="en-US">
              <a:solidFill>
                <a:prstClr val="black"/>
              </a:solidFill>
              <a:latin typeface="Arial" charset="0"/>
              <a:ea typeface="SimSun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1775357"/>
            <a:ext cx="7772400" cy="1225021"/>
          </a:xfrm>
          <a:prstGeom prst="rect">
            <a:avLst/>
          </a:prstGeom>
        </p:spPr>
        <p:txBody>
          <a:bodyPr anchor="ctr"/>
          <a:lstStyle>
            <a:lvl1pPr algn="ctr"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  <a:endParaRPr lang="zh-TW" altLang="en-US" dirty="0"/>
          </a:p>
        </p:txBody>
      </p:sp>
      <p:sp>
        <p:nvSpPr>
          <p:cNvPr id="4" name="日期版面配置區 5"/>
          <p:cNvSpPr>
            <a:spLocks noGrp="1"/>
          </p:cNvSpPr>
          <p:nvPr>
            <p:ph type="dt" sz="half" idx="10"/>
          </p:nvPr>
        </p:nvSpPr>
        <p:spPr>
          <a:xfrm>
            <a:off x="7286630" y="5445127"/>
            <a:ext cx="1071563" cy="2698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charset="-12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zh-TW" alt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投影片編號版面配置區 7"/>
          <p:cNvSpPr>
            <a:spLocks noGrp="1"/>
          </p:cNvSpPr>
          <p:nvPr>
            <p:ph type="sldNum" sz="quarter" idx="11"/>
          </p:nvPr>
        </p:nvSpPr>
        <p:spPr>
          <a:xfrm>
            <a:off x="8696330" y="4822033"/>
            <a:ext cx="447675" cy="26987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Calibri" pitchFamily="34" charset="0"/>
                <a:ea typeface="新細明體" charset="-12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C0C9A0C-0144-458C-A4AB-D188760606E9}" type="slidenum">
              <a:rPr kumimoji="0" lang="zh-TW" altLang="en-US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47197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685755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179358236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1_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noProof="0"/>
              <a:t>按一下圖示以新增表格</a:t>
            </a:r>
          </a:p>
        </p:txBody>
      </p:sp>
    </p:spTree>
    <p:extLst>
      <p:ext uri="{BB962C8B-B14F-4D97-AF65-F5344CB8AC3E}">
        <p14:creationId xmlns:p14="http://schemas.microsoft.com/office/powerpoint/2010/main" val="3764280629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57200"/>
            <a:ext cx="8229600" cy="425483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latin typeface="微软雅黑" pitchFamily="34" charset="-122"/>
                <a:ea typeface="微软雅黑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5296961"/>
            <a:ext cx="2133600" cy="30427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>
              <a:solidFill>
                <a:srgbClr val="000000"/>
              </a:solidFill>
              <a:latin typeface="Arial"/>
              <a:ea typeface="黑体"/>
            </a:endParaRPr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5296961"/>
            <a:ext cx="2895600" cy="30427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>
              <a:solidFill>
                <a:srgbClr val="000000"/>
              </a:solidFill>
              <a:latin typeface="Arial"/>
              <a:ea typeface="黑体"/>
            </a:endParaRP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5296961"/>
            <a:ext cx="2133600" cy="30427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7DC3CF03-B136-4F7F-8BF7-EEF10412E1EB}" type="slidenum">
              <a:rPr kumimoji="0" lang="zh-CN" altLang="en-US">
                <a:solidFill>
                  <a:srgbClr val="000000"/>
                </a:solidFill>
                <a:latin typeface="Arial"/>
                <a:ea typeface="黑体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zh-CN" altLang="en-US">
              <a:solidFill>
                <a:srgbClr val="000000"/>
              </a:solidFill>
              <a:latin typeface="Arial"/>
              <a:ea typeface="黑体"/>
            </a:endParaRPr>
          </a:p>
        </p:txBody>
      </p:sp>
    </p:spTree>
    <p:extLst>
      <p:ext uri="{BB962C8B-B14F-4D97-AF65-F5344CB8AC3E}">
        <p14:creationId xmlns:p14="http://schemas.microsoft.com/office/powerpoint/2010/main" val="3591596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anchor="ctr"/>
          <a:lstStyle>
            <a:lvl1pPr algn="ctr">
              <a:defRPr sz="4000">
                <a:latin typeface="+mj-ea"/>
                <a:ea typeface="+mj-ea"/>
              </a:defRPr>
            </a:lvl1pPr>
          </a:lstStyle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33501"/>
            <a:ext cx="8229600" cy="35480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4" name="投影片編號版面配置區 7"/>
          <p:cNvSpPr>
            <a:spLocks noGrp="1"/>
          </p:cNvSpPr>
          <p:nvPr>
            <p:ph type="sldNum" sz="quarter" idx="10"/>
          </p:nvPr>
        </p:nvSpPr>
        <p:spPr>
          <a:xfrm>
            <a:off x="8696330" y="4822033"/>
            <a:ext cx="447675" cy="26987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Calibri" pitchFamily="34" charset="0"/>
                <a:ea typeface="新細明體" charset="-12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C0C9A0C-0144-458C-A4AB-D188760606E9}" type="slidenum">
              <a:rPr kumimoji="0" lang="zh-TW" altLang="en-US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2605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54807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548077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5"/>
          <p:cNvSpPr>
            <a:spLocks noGrp="1"/>
          </p:cNvSpPr>
          <p:nvPr>
            <p:ph type="dt" sz="half" idx="10"/>
          </p:nvPr>
        </p:nvSpPr>
        <p:spPr>
          <a:xfrm>
            <a:off x="7286630" y="5445127"/>
            <a:ext cx="1071563" cy="2698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charset="-12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zh-TW" alt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投影片編號版面配置區 7"/>
          <p:cNvSpPr>
            <a:spLocks noGrp="1"/>
          </p:cNvSpPr>
          <p:nvPr>
            <p:ph type="sldNum" sz="quarter" idx="11"/>
          </p:nvPr>
        </p:nvSpPr>
        <p:spPr>
          <a:xfrm>
            <a:off x="8696330" y="4822033"/>
            <a:ext cx="447675" cy="26987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Calibri" pitchFamily="34" charset="0"/>
                <a:ea typeface="新細明體" charset="-12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C0C9A0C-0144-458C-A4AB-D188760606E9}" type="slidenum">
              <a:rPr kumimoji="0" lang="zh-TW" altLang="en-US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12172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1812398"/>
            <a:ext cx="4040188" cy="30691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30" y="1279263"/>
            <a:ext cx="4041775" cy="53313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30" y="1812398"/>
            <a:ext cx="4041775" cy="30691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5"/>
          <p:cNvSpPr>
            <a:spLocks noGrp="1"/>
          </p:cNvSpPr>
          <p:nvPr>
            <p:ph type="dt" sz="half" idx="10"/>
          </p:nvPr>
        </p:nvSpPr>
        <p:spPr>
          <a:xfrm>
            <a:off x="7286630" y="5445127"/>
            <a:ext cx="1071563" cy="2698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charset="-12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zh-TW" alt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>
          <a:xfrm>
            <a:off x="8696330" y="4822033"/>
            <a:ext cx="447675" cy="26987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Calibri" pitchFamily="34" charset="0"/>
                <a:ea typeface="新細明體" charset="-12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C0C9A0C-0144-458C-A4AB-D188760606E9}" type="slidenum">
              <a:rPr kumimoji="0" lang="zh-TW" altLang="en-US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95000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5" y="227543"/>
            <a:ext cx="3008313" cy="968375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27543"/>
            <a:ext cx="5111750" cy="465403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5" y="1195918"/>
            <a:ext cx="3008313" cy="36856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5"/>
          <p:cNvSpPr>
            <a:spLocks noGrp="1"/>
          </p:cNvSpPr>
          <p:nvPr>
            <p:ph type="dt" sz="half" idx="10"/>
          </p:nvPr>
        </p:nvSpPr>
        <p:spPr>
          <a:xfrm>
            <a:off x="7286630" y="5445127"/>
            <a:ext cx="1071563" cy="2698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charset="-12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zh-TW" alt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投影片編號版面配置區 7"/>
          <p:cNvSpPr>
            <a:spLocks noGrp="1"/>
          </p:cNvSpPr>
          <p:nvPr>
            <p:ph type="sldNum" sz="quarter" idx="11"/>
          </p:nvPr>
        </p:nvSpPr>
        <p:spPr>
          <a:xfrm>
            <a:off x="8696330" y="4822033"/>
            <a:ext cx="447675" cy="26987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Calibri" pitchFamily="34" charset="0"/>
                <a:ea typeface="新細明體" charset="-12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C0C9A0C-0144-458C-A4AB-D188760606E9}" type="slidenum">
              <a:rPr kumimoji="0" lang="zh-TW" altLang="en-US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04491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4683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5"/>
          <p:cNvSpPr>
            <a:spLocks noGrp="1"/>
          </p:cNvSpPr>
          <p:nvPr>
            <p:ph type="dt" sz="half" idx="10"/>
          </p:nvPr>
        </p:nvSpPr>
        <p:spPr>
          <a:xfrm>
            <a:off x="7286630" y="5445127"/>
            <a:ext cx="1071563" cy="2698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charset="-12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zh-TW" alt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投影片編號版面配置區 7"/>
          <p:cNvSpPr>
            <a:spLocks noGrp="1"/>
          </p:cNvSpPr>
          <p:nvPr>
            <p:ph type="sldNum" sz="quarter" idx="11"/>
          </p:nvPr>
        </p:nvSpPr>
        <p:spPr>
          <a:xfrm>
            <a:off x="8696330" y="4822033"/>
            <a:ext cx="447675" cy="26987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Calibri" pitchFamily="34" charset="0"/>
                <a:ea typeface="新細明體" charset="-12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C0C9A0C-0144-458C-A4AB-D188760606E9}" type="slidenum">
              <a:rPr kumimoji="0" lang="zh-TW" altLang="en-US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764986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333501"/>
            <a:ext cx="8229600" cy="35480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5"/>
          <p:cNvSpPr>
            <a:spLocks noGrp="1"/>
          </p:cNvSpPr>
          <p:nvPr>
            <p:ph type="dt" sz="half" idx="10"/>
          </p:nvPr>
        </p:nvSpPr>
        <p:spPr>
          <a:xfrm>
            <a:off x="7286630" y="5445127"/>
            <a:ext cx="1071563" cy="2698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charset="-12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zh-TW" alt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投影片編號版面配置區 7"/>
          <p:cNvSpPr>
            <a:spLocks noGrp="1"/>
          </p:cNvSpPr>
          <p:nvPr>
            <p:ph type="sldNum" sz="quarter" idx="11"/>
          </p:nvPr>
        </p:nvSpPr>
        <p:spPr>
          <a:xfrm>
            <a:off x="8696330" y="4822033"/>
            <a:ext cx="447675" cy="26987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Calibri" pitchFamily="34" charset="0"/>
                <a:ea typeface="新細明體" charset="-12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C0C9A0C-0144-458C-A4AB-D188760606E9}" type="slidenum">
              <a:rPr kumimoji="0" lang="zh-TW" altLang="en-US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5243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28866"/>
            <a:ext cx="2057400" cy="4652712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28866"/>
            <a:ext cx="6019800" cy="46527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5"/>
          <p:cNvSpPr>
            <a:spLocks noGrp="1"/>
          </p:cNvSpPr>
          <p:nvPr>
            <p:ph type="dt" sz="half" idx="10"/>
          </p:nvPr>
        </p:nvSpPr>
        <p:spPr>
          <a:xfrm>
            <a:off x="7286630" y="5445127"/>
            <a:ext cx="1071563" cy="26987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新細明體" charset="-12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zh-TW" altLang="en-US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投影片編號版面配置區 7"/>
          <p:cNvSpPr>
            <a:spLocks noGrp="1"/>
          </p:cNvSpPr>
          <p:nvPr>
            <p:ph type="sldNum" sz="quarter" idx="11"/>
          </p:nvPr>
        </p:nvSpPr>
        <p:spPr>
          <a:xfrm>
            <a:off x="8696330" y="4822033"/>
            <a:ext cx="447675" cy="269875"/>
          </a:xfrm>
          <a:prstGeom prst="rect">
            <a:avLst/>
          </a:prstGeom>
        </p:spPr>
        <p:txBody>
          <a:bodyPr/>
          <a:lstStyle>
            <a:lvl1pPr>
              <a:defRPr sz="1200">
                <a:latin typeface="Calibri" pitchFamily="34" charset="0"/>
                <a:ea typeface="新細明體" charset="-12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C0C9A0C-0144-458C-A4AB-D188760606E9}" type="slidenum">
              <a:rPr kumimoji="0" lang="zh-TW" altLang="en-US" smtClean="0">
                <a:solidFill>
                  <a:srgbClr val="000000"/>
                </a:solidFill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zh-TW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190373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標題，兩項物件在文字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508000"/>
            <a:ext cx="7772400" cy="952500"/>
          </a:xfrm>
          <a:prstGeom prst="rect">
            <a:avLst/>
          </a:prstGeo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685800" y="1651000"/>
            <a:ext cx="3810000" cy="1651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8200" y="1651000"/>
            <a:ext cx="3810000" cy="1651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half" idx="3"/>
          </p:nvPr>
        </p:nvSpPr>
        <p:spPr>
          <a:xfrm>
            <a:off x="685800" y="3429002"/>
            <a:ext cx="7772400" cy="145257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43007133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5060159"/>
            <a:ext cx="9144000" cy="654843"/>
          </a:xfrm>
          <a:prstGeom prst="rect">
            <a:avLst/>
          </a:prstGeom>
          <a:solidFill>
            <a:schemeClr val="accent5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srgbClr val="000000"/>
              </a:solidFill>
              <a:latin typeface="Verdana" pitchFamily="34" charset="0"/>
            </a:endParaRPr>
          </a:p>
        </p:txBody>
      </p:sp>
      <p:sp>
        <p:nvSpPr>
          <p:cNvPr id="1027" name="Rectangle 9"/>
          <p:cNvSpPr>
            <a:spLocks noChangeArrowheads="1"/>
          </p:cNvSpPr>
          <p:nvPr/>
        </p:nvSpPr>
        <p:spPr bwMode="auto">
          <a:xfrm>
            <a:off x="141291" y="5334000"/>
            <a:ext cx="184731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zh-TW" altLang="zh-TW" sz="900">
              <a:solidFill>
                <a:srgbClr val="808080"/>
              </a:solidFill>
              <a:latin typeface="Verdana" pitchFamily="34" charset="0"/>
              <a:ea typeface="微軟正黑體"/>
            </a:endParaRPr>
          </a:p>
        </p:txBody>
      </p:sp>
      <p:sp>
        <p:nvSpPr>
          <p:cNvPr id="1028" name="橢圓 7"/>
          <p:cNvSpPr>
            <a:spLocks noChangeArrowheads="1"/>
          </p:cNvSpPr>
          <p:nvPr/>
        </p:nvSpPr>
        <p:spPr bwMode="auto">
          <a:xfrm>
            <a:off x="323853" y="4995333"/>
            <a:ext cx="1008063" cy="719667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zh-TW" altLang="en-US">
              <a:solidFill>
                <a:srgbClr val="000000"/>
              </a:solidFill>
              <a:latin typeface="Arial"/>
              <a:ea typeface="微軟正黑體"/>
            </a:endParaRPr>
          </a:p>
        </p:txBody>
      </p:sp>
      <p:pic>
        <p:nvPicPr>
          <p:cNvPr id="1029" name="圖片 6" descr="醫改會LOGO確定版-透明.pn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934482"/>
            <a:ext cx="1009650" cy="780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圖片 2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8175" y="5189805"/>
            <a:ext cx="5543550" cy="478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9898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  <p:sldLayoutId id="2147483802" r:id="rId12"/>
    <p:sldLayoutId id="2147483803" r:id="rId13"/>
  </p:sldLayoutIdLst>
  <p:transition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軟正黑體" pitchFamily="34" charset="-12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軟正黑體" pitchFamily="34" charset="-12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軟正黑體" pitchFamily="34" charset="-12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itchFamily="34" charset="0"/>
          <a:ea typeface="微軟正黑體" pitchFamily="34" charset="-12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標楷體" pitchFamily="65" charset="-12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標楷體" pitchFamily="65" charset="-12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標楷體" pitchFamily="65" charset="-12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標楷體" pitchFamily="65" charset="-12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56" name="直線單箭頭接點 2055"/>
          <p:cNvCxnSpPr/>
          <p:nvPr/>
        </p:nvCxnSpPr>
        <p:spPr>
          <a:xfrm>
            <a:off x="2995085" y="2558796"/>
            <a:ext cx="2121" cy="1428522"/>
          </a:xfrm>
          <a:prstGeom prst="straightConnector1">
            <a:avLst/>
          </a:prstGeom>
          <a:ln w="38100">
            <a:solidFill>
              <a:srgbClr val="0070C0"/>
            </a:solidFill>
            <a:prstDash val="sysDot"/>
            <a:headEnd type="triangl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0" name="直線單箭頭接點 49"/>
          <p:cNvCxnSpPr/>
          <p:nvPr/>
        </p:nvCxnSpPr>
        <p:spPr>
          <a:xfrm>
            <a:off x="4745494" y="2541741"/>
            <a:ext cx="2121" cy="1428522"/>
          </a:xfrm>
          <a:prstGeom prst="straightConnector1">
            <a:avLst/>
          </a:prstGeom>
          <a:ln w="38100">
            <a:solidFill>
              <a:srgbClr val="0070C0"/>
            </a:solidFill>
            <a:prstDash val="sysDot"/>
            <a:headEnd type="triangl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2" name="直線單箭頭接點 71"/>
          <p:cNvCxnSpPr/>
          <p:nvPr/>
        </p:nvCxnSpPr>
        <p:spPr>
          <a:xfrm>
            <a:off x="4080986" y="2558796"/>
            <a:ext cx="2121" cy="1428522"/>
          </a:xfrm>
          <a:prstGeom prst="straightConnector1">
            <a:avLst/>
          </a:prstGeom>
          <a:ln w="38100">
            <a:solidFill>
              <a:srgbClr val="0070C0"/>
            </a:solidFill>
            <a:prstDash val="sysDot"/>
            <a:headEnd type="triangl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6" name="直線單箭頭接點 95"/>
          <p:cNvCxnSpPr/>
          <p:nvPr/>
        </p:nvCxnSpPr>
        <p:spPr>
          <a:xfrm>
            <a:off x="8242287" y="2561000"/>
            <a:ext cx="2121" cy="1428522"/>
          </a:xfrm>
          <a:prstGeom prst="straightConnector1">
            <a:avLst/>
          </a:prstGeom>
          <a:ln w="38100">
            <a:solidFill>
              <a:srgbClr val="0070C0"/>
            </a:solidFill>
            <a:prstDash val="sysDot"/>
            <a:headEnd type="triangl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1" name="直線單箭頭接點 50"/>
          <p:cNvCxnSpPr/>
          <p:nvPr/>
        </p:nvCxnSpPr>
        <p:spPr>
          <a:xfrm>
            <a:off x="2273341" y="2558847"/>
            <a:ext cx="2121" cy="1428522"/>
          </a:xfrm>
          <a:prstGeom prst="straightConnector1">
            <a:avLst/>
          </a:prstGeom>
          <a:ln w="38100">
            <a:solidFill>
              <a:srgbClr val="0070C0"/>
            </a:solidFill>
            <a:prstDash val="sysDot"/>
            <a:headEnd type="triangle" w="med" len="med"/>
            <a:tailEnd type="none" w="med" len="med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77" name="文字方塊 76"/>
          <p:cNvSpPr txBox="1"/>
          <p:nvPr/>
        </p:nvSpPr>
        <p:spPr>
          <a:xfrm>
            <a:off x="8225649" y="2237022"/>
            <a:ext cx="522838" cy="210520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r>
              <a:rPr lang="en-US" altLang="zh-TW" sz="9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107/4</a:t>
            </a:r>
            <a:endParaRPr lang="zh-TW" altLang="en-US" sz="9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83" name="直線單箭頭接點 82"/>
          <p:cNvCxnSpPr/>
          <p:nvPr/>
        </p:nvCxnSpPr>
        <p:spPr>
          <a:xfrm>
            <a:off x="7666139" y="1467102"/>
            <a:ext cx="1268" cy="1140633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59" name="直線單箭頭接點 58"/>
          <p:cNvCxnSpPr/>
          <p:nvPr/>
        </p:nvCxnSpPr>
        <p:spPr>
          <a:xfrm>
            <a:off x="1549499" y="2179702"/>
            <a:ext cx="0" cy="389766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66" name="直線單箭頭接點 65"/>
          <p:cNvCxnSpPr/>
          <p:nvPr/>
        </p:nvCxnSpPr>
        <p:spPr>
          <a:xfrm>
            <a:off x="3307552" y="2149468"/>
            <a:ext cx="0" cy="4200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1" name="直線單箭頭接點 70"/>
          <p:cNvCxnSpPr/>
          <p:nvPr/>
        </p:nvCxnSpPr>
        <p:spPr>
          <a:xfrm>
            <a:off x="4027639" y="2149468"/>
            <a:ext cx="0" cy="4200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0" name="直線單箭頭接點 79"/>
          <p:cNvCxnSpPr/>
          <p:nvPr/>
        </p:nvCxnSpPr>
        <p:spPr>
          <a:xfrm flipH="1">
            <a:off x="8198089" y="2104444"/>
            <a:ext cx="13182" cy="493176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2" name="直線單箭頭接點 81"/>
          <p:cNvCxnSpPr/>
          <p:nvPr/>
        </p:nvCxnSpPr>
        <p:spPr>
          <a:xfrm>
            <a:off x="4831705" y="2149468"/>
            <a:ext cx="0" cy="4200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95" name="直線單箭頭接點 94"/>
          <p:cNvCxnSpPr/>
          <p:nvPr/>
        </p:nvCxnSpPr>
        <p:spPr>
          <a:xfrm>
            <a:off x="5614255" y="2149468"/>
            <a:ext cx="0" cy="4200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9" name="群組 8"/>
          <p:cNvGrpSpPr/>
          <p:nvPr/>
        </p:nvGrpSpPr>
        <p:grpSpPr>
          <a:xfrm>
            <a:off x="118893" y="2427875"/>
            <a:ext cx="8863150" cy="267633"/>
            <a:chOff x="158524" y="3208567"/>
            <a:chExt cx="11817533" cy="321159"/>
          </a:xfrm>
        </p:grpSpPr>
        <p:cxnSp>
          <p:nvCxnSpPr>
            <p:cNvPr id="3" name="直線單箭頭接點 2"/>
            <p:cNvCxnSpPr/>
            <p:nvPr/>
          </p:nvCxnSpPr>
          <p:spPr>
            <a:xfrm>
              <a:off x="158524" y="3363689"/>
              <a:ext cx="11739562" cy="2177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6" name="等腰三角形 5"/>
            <p:cNvSpPr/>
            <p:nvPr/>
          </p:nvSpPr>
          <p:spPr>
            <a:xfrm rot="5400000">
              <a:off x="11610690" y="3164359"/>
              <a:ext cx="321159" cy="409575"/>
            </a:xfrm>
            <a:prstGeom prst="triangl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8" name="文字方塊 7"/>
          <p:cNvSpPr txBox="1"/>
          <p:nvPr/>
        </p:nvSpPr>
        <p:spPr>
          <a:xfrm>
            <a:off x="-27740" y="177982"/>
            <a:ext cx="9144000" cy="687574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pPr algn="ctr"/>
            <a:r>
              <a:rPr lang="en-US" altLang="zh-TW" sz="2000" b="1" dirty="0">
                <a:ln>
                  <a:solidFill>
                    <a:prstClr val="white"/>
                  </a:solidFill>
                </a:ln>
                <a:solidFill>
                  <a:srgbClr val="F81B02"/>
                </a:solidFill>
                <a:latin typeface="+mn-ea"/>
                <a:ea typeface="+mn-ea"/>
              </a:rPr>
              <a:t>【</a:t>
            </a:r>
            <a:r>
              <a:rPr lang="zh-TW" altLang="en-US" sz="2000" b="1" dirty="0">
                <a:ln>
                  <a:solidFill>
                    <a:prstClr val="white"/>
                  </a:solidFill>
                </a:ln>
                <a:solidFill>
                  <a:srgbClr val="F81B02"/>
                </a:solidFill>
                <a:latin typeface="+mn-ea"/>
                <a:ea typeface="+mn-ea"/>
              </a:rPr>
              <a:t>長庚急診風暴</a:t>
            </a:r>
            <a:r>
              <a:rPr lang="en-US" altLang="zh-TW" sz="2000" b="1" dirty="0">
                <a:ln>
                  <a:solidFill>
                    <a:prstClr val="white"/>
                  </a:solidFill>
                </a:ln>
                <a:solidFill>
                  <a:srgbClr val="F81B02"/>
                </a:solidFill>
                <a:latin typeface="+mn-ea"/>
                <a:ea typeface="+mn-ea"/>
              </a:rPr>
              <a:t>】</a:t>
            </a:r>
            <a:r>
              <a:rPr lang="zh-TW" altLang="en-US" sz="2000" b="1" dirty="0">
                <a:ln>
                  <a:solidFill>
                    <a:prstClr val="white"/>
                  </a:solidFill>
                </a:ln>
                <a:solidFill>
                  <a:srgbClr val="F81B02"/>
                </a:solidFill>
                <a:latin typeface="+mn-ea"/>
                <a:ea typeface="+mn-ea"/>
              </a:rPr>
              <a:t>將滿周年，</a:t>
            </a:r>
            <a:endParaRPr lang="en-US" altLang="zh-TW" sz="2000" b="1" dirty="0">
              <a:ln>
                <a:solidFill>
                  <a:prstClr val="white"/>
                </a:solidFill>
              </a:ln>
              <a:solidFill>
                <a:srgbClr val="F81B02"/>
              </a:solidFill>
              <a:latin typeface="+mn-ea"/>
              <a:ea typeface="+mn-ea"/>
            </a:endParaRPr>
          </a:p>
          <a:p>
            <a:pPr algn="ctr"/>
            <a:r>
              <a:rPr lang="zh-TW" altLang="en-US" sz="2000" b="1" dirty="0">
                <a:ln>
                  <a:solidFill>
                    <a:prstClr val="white"/>
                  </a:solidFill>
                </a:ln>
                <a:solidFill>
                  <a:srgbClr val="0000FF"/>
                </a:solidFill>
                <a:latin typeface="+mn-ea"/>
                <a:ea typeface="+mn-ea"/>
              </a:rPr>
              <a:t>醫療法修法案是否隨長庚</a:t>
            </a:r>
            <a:r>
              <a:rPr lang="en-US" altLang="zh-TW" sz="2000" b="1" dirty="0">
                <a:ln>
                  <a:solidFill>
                    <a:prstClr val="white"/>
                  </a:solidFill>
                </a:ln>
                <a:solidFill>
                  <a:srgbClr val="0000FF"/>
                </a:solidFill>
                <a:latin typeface="+mn-ea"/>
                <a:ea typeface="+mn-ea"/>
              </a:rPr>
              <a:t>/</a:t>
            </a:r>
            <a:r>
              <a:rPr lang="zh-TW" altLang="en-US" sz="2000" b="1" dirty="0">
                <a:ln>
                  <a:solidFill>
                    <a:prstClr val="white"/>
                  </a:solidFill>
                </a:ln>
                <a:solidFill>
                  <a:srgbClr val="0000FF"/>
                </a:solidFill>
                <a:latin typeface="+mn-ea"/>
                <a:ea typeface="+mn-ea"/>
              </a:rPr>
              <a:t>馬偕等醫院治理風暴暫歇而消風</a:t>
            </a:r>
            <a:endParaRPr lang="en-US" altLang="zh-TW" sz="2000" b="1" dirty="0">
              <a:ln>
                <a:solidFill>
                  <a:prstClr val="white"/>
                </a:solidFill>
              </a:ln>
              <a:solidFill>
                <a:srgbClr val="0000FF"/>
              </a:solidFill>
              <a:latin typeface="+mn-ea"/>
              <a:ea typeface="+mn-ea"/>
            </a:endParaRPr>
          </a:p>
        </p:txBody>
      </p:sp>
      <p:sp>
        <p:nvSpPr>
          <p:cNvPr id="14" name="文字方塊 13"/>
          <p:cNvSpPr txBox="1"/>
          <p:nvPr/>
        </p:nvSpPr>
        <p:spPr>
          <a:xfrm>
            <a:off x="7678258" y="5371663"/>
            <a:ext cx="1357313" cy="256686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pPr algn="r"/>
            <a:r>
              <a:rPr lang="zh-TW" altLang="en-US" sz="1200" b="1" dirty="0">
                <a:solidFill>
                  <a:schemeClr val="bg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醫改會整理 </a:t>
            </a:r>
            <a:r>
              <a:rPr lang="en-US" altLang="zh-TW" sz="1200" b="1" dirty="0">
                <a:solidFill>
                  <a:schemeClr val="bg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107.4</a:t>
            </a:r>
            <a:endParaRPr lang="zh-TW" altLang="en-US" sz="1200" b="1" dirty="0">
              <a:solidFill>
                <a:schemeClr val="bg2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108517" y="624941"/>
            <a:ext cx="390260" cy="18192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8575"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eaVert" wrap="square" lIns="71323" tIns="35662" rIns="71323" bIns="35662" rtlCol="0">
            <a:spAutoFit/>
          </a:bodyPr>
          <a:lstStyle/>
          <a:p>
            <a:pPr algn="ctr"/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治理</a:t>
            </a:r>
            <a:r>
              <a:rPr lang="zh-TW" altLang="en-US" sz="1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弊端爭議</a:t>
            </a:r>
            <a:r>
              <a:rPr lang="zh-TW" altLang="en-US" sz="1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事件</a:t>
            </a:r>
          </a:p>
        </p:txBody>
      </p:sp>
      <p:sp>
        <p:nvSpPr>
          <p:cNvPr id="15" name="文字方塊 14"/>
          <p:cNvSpPr txBox="1"/>
          <p:nvPr/>
        </p:nvSpPr>
        <p:spPr>
          <a:xfrm>
            <a:off x="114214" y="3847321"/>
            <a:ext cx="390260" cy="1125974"/>
          </a:xfrm>
          <a:prstGeom prst="rect">
            <a:avLst/>
          </a:prstGeom>
          <a:solidFill>
            <a:srgbClr val="CCFFFF"/>
          </a:solidFill>
          <a:ln w="28575">
            <a:solidFill>
              <a:schemeClr val="tx1"/>
            </a:solidFill>
          </a:ln>
        </p:spPr>
        <p:txBody>
          <a:bodyPr vert="eaVert" wrap="square" lIns="71323" tIns="35662" rIns="71323" bIns="35662" rtlCol="0">
            <a:spAutoFit/>
          </a:bodyPr>
          <a:lstStyle/>
          <a:p>
            <a:pPr algn="ctr"/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行政部門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文字方塊 15"/>
          <p:cNvSpPr txBox="1"/>
          <p:nvPr/>
        </p:nvSpPr>
        <p:spPr>
          <a:xfrm>
            <a:off x="107504" y="2683575"/>
            <a:ext cx="390260" cy="1151189"/>
          </a:xfrm>
          <a:prstGeom prst="rect">
            <a:avLst/>
          </a:prstGeom>
          <a:solidFill>
            <a:srgbClr val="99FF66"/>
          </a:solidFill>
          <a:ln w="28575">
            <a:solidFill>
              <a:schemeClr val="tx1"/>
            </a:solidFill>
          </a:ln>
        </p:spPr>
        <p:txBody>
          <a:bodyPr vert="eaVert" wrap="square" lIns="71323" tIns="35662" rIns="71323" bIns="35662" rtlCol="0">
            <a:spAutoFit/>
          </a:bodyPr>
          <a:lstStyle/>
          <a:p>
            <a:pPr algn="ctr"/>
            <a:r>
              <a:rPr lang="zh-TW" altLang="en-US" sz="1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立法部門</a:t>
            </a:r>
          </a:p>
        </p:txBody>
      </p:sp>
      <p:sp>
        <p:nvSpPr>
          <p:cNvPr id="18" name="文字方塊 17"/>
          <p:cNvSpPr txBox="1"/>
          <p:nvPr/>
        </p:nvSpPr>
        <p:spPr>
          <a:xfrm>
            <a:off x="781348" y="2792998"/>
            <a:ext cx="934790" cy="579852"/>
          </a:xfrm>
          <a:prstGeom prst="rect">
            <a:avLst/>
          </a:prstGeom>
          <a:solidFill>
            <a:schemeClr val="bg1"/>
          </a:solidFill>
          <a:ln w="38100">
            <a:solidFill>
              <a:srgbClr val="008000"/>
            </a:solidFill>
          </a:ln>
        </p:spPr>
        <p:txBody>
          <a:bodyPr wrap="square" lIns="71323" tIns="35662" rIns="71323" bIns="35662" rtlCol="0">
            <a:spAutoFit/>
          </a:bodyPr>
          <a:lstStyle/>
          <a:p>
            <a:r>
              <a:rPr lang="en-US" altLang="zh-TW" sz="11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5/17</a:t>
            </a:r>
            <a:r>
              <a:rPr lang="zh-TW" altLang="en-US" sz="11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立院衛環會</a:t>
            </a:r>
            <a:r>
              <a:rPr lang="zh-TW" altLang="en-US" sz="1100" b="1" dirty="0">
                <a:solidFill>
                  <a:srgbClr val="DD3F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初審</a:t>
            </a:r>
            <a:r>
              <a:rPr lang="zh-TW" altLang="en-US" sz="11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通過</a:t>
            </a:r>
            <a:r>
              <a:rPr lang="en-US" altLang="zh-TW" sz="11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&lt;</a:t>
            </a:r>
            <a:r>
              <a:rPr lang="zh-TW" altLang="en-US" sz="11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醫療法</a:t>
            </a:r>
            <a:r>
              <a:rPr lang="en-US" altLang="zh-TW" sz="11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r>
              <a:rPr lang="zh-TW" altLang="en-US" sz="11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</a:p>
        </p:txBody>
      </p:sp>
      <p:sp>
        <p:nvSpPr>
          <p:cNvPr id="19" name="橢圓 18"/>
          <p:cNvSpPr/>
          <p:nvPr/>
        </p:nvSpPr>
        <p:spPr>
          <a:xfrm>
            <a:off x="647742" y="2475499"/>
            <a:ext cx="138793" cy="15421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497952" y="2230092"/>
            <a:ext cx="528766" cy="210520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r>
              <a:rPr lang="en-US" altLang="zh-TW" sz="9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106/5</a:t>
            </a:r>
            <a:endParaRPr lang="zh-TW" altLang="en-US" sz="9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5" name="橢圓 24"/>
          <p:cNvSpPr/>
          <p:nvPr/>
        </p:nvSpPr>
        <p:spPr>
          <a:xfrm>
            <a:off x="1252198" y="2484574"/>
            <a:ext cx="138793" cy="15421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26" name="橢圓 25"/>
          <p:cNvSpPr/>
          <p:nvPr/>
        </p:nvSpPr>
        <p:spPr>
          <a:xfrm>
            <a:off x="1847350" y="2484574"/>
            <a:ext cx="138793" cy="15421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27" name="橢圓 26"/>
          <p:cNvSpPr/>
          <p:nvPr/>
        </p:nvSpPr>
        <p:spPr>
          <a:xfrm>
            <a:off x="2474221" y="2484570"/>
            <a:ext cx="138793" cy="15421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28" name="橢圓 27"/>
          <p:cNvSpPr/>
          <p:nvPr/>
        </p:nvSpPr>
        <p:spPr>
          <a:xfrm>
            <a:off x="3073525" y="2484570"/>
            <a:ext cx="138793" cy="15421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29" name="橢圓 28"/>
          <p:cNvSpPr/>
          <p:nvPr/>
        </p:nvSpPr>
        <p:spPr>
          <a:xfrm>
            <a:off x="3698893" y="2484569"/>
            <a:ext cx="138793" cy="15421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30" name="橢圓 29"/>
          <p:cNvSpPr/>
          <p:nvPr/>
        </p:nvSpPr>
        <p:spPr>
          <a:xfrm>
            <a:off x="4407094" y="2477107"/>
            <a:ext cx="138793" cy="15421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31" name="橢圓 30"/>
          <p:cNvSpPr/>
          <p:nvPr/>
        </p:nvSpPr>
        <p:spPr>
          <a:xfrm>
            <a:off x="5142859" y="2484573"/>
            <a:ext cx="138793" cy="15421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32" name="橢圓 31"/>
          <p:cNvSpPr/>
          <p:nvPr/>
        </p:nvSpPr>
        <p:spPr>
          <a:xfrm>
            <a:off x="5849695" y="2484573"/>
            <a:ext cx="138793" cy="15421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33" name="橢圓 32"/>
          <p:cNvSpPr/>
          <p:nvPr/>
        </p:nvSpPr>
        <p:spPr>
          <a:xfrm>
            <a:off x="6599451" y="2475962"/>
            <a:ext cx="138793" cy="15421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34" name="文字方塊 33"/>
          <p:cNvSpPr txBox="1"/>
          <p:nvPr/>
        </p:nvSpPr>
        <p:spPr>
          <a:xfrm>
            <a:off x="6425426" y="2247101"/>
            <a:ext cx="522838" cy="210520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r>
              <a:rPr lang="en-US" altLang="zh-TW" sz="9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107/2</a:t>
            </a:r>
            <a:endParaRPr lang="zh-TW" altLang="en-US" sz="9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5" name="文字方塊 34"/>
          <p:cNvSpPr txBox="1"/>
          <p:nvPr/>
        </p:nvSpPr>
        <p:spPr>
          <a:xfrm>
            <a:off x="5678136" y="2249002"/>
            <a:ext cx="550632" cy="210520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r>
              <a:rPr lang="en-US" altLang="zh-TW" sz="9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107/1</a:t>
            </a:r>
            <a:endParaRPr lang="zh-TW" altLang="en-US" sz="9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9" name="文字方塊 38"/>
          <p:cNvSpPr txBox="1"/>
          <p:nvPr/>
        </p:nvSpPr>
        <p:spPr>
          <a:xfrm>
            <a:off x="4927769" y="2245772"/>
            <a:ext cx="666267" cy="210520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r>
              <a:rPr lang="en-US" altLang="zh-TW" sz="9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106/12</a:t>
            </a:r>
            <a:endParaRPr lang="zh-TW" altLang="en-US" sz="9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0" name="文字方塊 39"/>
          <p:cNvSpPr txBox="1"/>
          <p:nvPr/>
        </p:nvSpPr>
        <p:spPr>
          <a:xfrm>
            <a:off x="1071990" y="2230092"/>
            <a:ext cx="536374" cy="210520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r>
              <a:rPr lang="en-US" altLang="zh-TW" sz="9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106/6</a:t>
            </a:r>
            <a:endParaRPr lang="zh-TW" altLang="en-US" sz="9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1" name="文字方塊 40"/>
          <p:cNvSpPr txBox="1"/>
          <p:nvPr/>
        </p:nvSpPr>
        <p:spPr>
          <a:xfrm>
            <a:off x="1644591" y="2230092"/>
            <a:ext cx="554297" cy="210520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r>
              <a:rPr lang="en-US" altLang="zh-TW" sz="9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106/7</a:t>
            </a:r>
            <a:endParaRPr lang="zh-TW" altLang="en-US" sz="9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5" name="文字方塊 44"/>
          <p:cNvSpPr txBox="1"/>
          <p:nvPr/>
        </p:nvSpPr>
        <p:spPr>
          <a:xfrm>
            <a:off x="2251498" y="2237022"/>
            <a:ext cx="567404" cy="210520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r>
              <a:rPr lang="en-US" altLang="zh-TW" sz="9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106/8</a:t>
            </a:r>
            <a:endParaRPr lang="zh-TW" altLang="en-US" sz="9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6" name="文字方塊 45"/>
          <p:cNvSpPr txBox="1"/>
          <p:nvPr/>
        </p:nvSpPr>
        <p:spPr>
          <a:xfrm>
            <a:off x="2798190" y="2233663"/>
            <a:ext cx="568103" cy="210520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r>
              <a:rPr lang="en-US" altLang="zh-TW" sz="9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106/9</a:t>
            </a:r>
            <a:endParaRPr lang="zh-TW" altLang="en-US" sz="9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7" name="文字方塊 46"/>
          <p:cNvSpPr txBox="1"/>
          <p:nvPr/>
        </p:nvSpPr>
        <p:spPr>
          <a:xfrm>
            <a:off x="3457547" y="2237022"/>
            <a:ext cx="603699" cy="210520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r>
              <a:rPr lang="en-US" altLang="zh-TW" sz="9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106/10</a:t>
            </a:r>
            <a:endParaRPr lang="zh-TW" altLang="en-US" sz="9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8" name="文字方塊 47"/>
          <p:cNvSpPr txBox="1"/>
          <p:nvPr/>
        </p:nvSpPr>
        <p:spPr>
          <a:xfrm>
            <a:off x="4192098" y="2237022"/>
            <a:ext cx="631384" cy="210520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r>
              <a:rPr lang="en-US" altLang="zh-TW" sz="9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106/11</a:t>
            </a:r>
            <a:endParaRPr lang="zh-TW" altLang="en-US" sz="9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2053" name="直線單箭頭接點 2052"/>
          <p:cNvCxnSpPr/>
          <p:nvPr/>
        </p:nvCxnSpPr>
        <p:spPr>
          <a:xfrm>
            <a:off x="998914" y="2557141"/>
            <a:ext cx="0" cy="240000"/>
          </a:xfrm>
          <a:prstGeom prst="straightConnector1">
            <a:avLst/>
          </a:prstGeom>
          <a:ln w="38100">
            <a:solidFill>
              <a:srgbClr val="008000"/>
            </a:solidFill>
            <a:headEnd type="triangl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054" name="文字方塊 2053"/>
          <p:cNvSpPr txBox="1"/>
          <p:nvPr/>
        </p:nvSpPr>
        <p:spPr>
          <a:xfrm>
            <a:off x="1407177" y="3907003"/>
            <a:ext cx="963494" cy="749129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txBody>
          <a:bodyPr wrap="square" lIns="71323" tIns="35662" rIns="71323" bIns="35662" rtlCol="0">
            <a:spAutoFit/>
          </a:bodyPr>
          <a:lstStyle/>
          <a:p>
            <a:r>
              <a:rPr lang="en-US" altLang="zh-TW" sz="11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7/17</a:t>
            </a:r>
            <a:r>
              <a:rPr lang="zh-TW" altLang="en-US" sz="11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成立長庚案調查小組</a:t>
            </a:r>
            <a:r>
              <a:rPr lang="zh-TW" altLang="en-US" sz="1100" b="1" dirty="0">
                <a:solidFill>
                  <a:srgbClr val="F81B0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請長庚說明</a:t>
            </a:r>
          </a:p>
        </p:txBody>
      </p:sp>
      <p:sp>
        <p:nvSpPr>
          <p:cNvPr id="57" name="文字方塊 56"/>
          <p:cNvSpPr txBox="1"/>
          <p:nvPr/>
        </p:nvSpPr>
        <p:spPr>
          <a:xfrm>
            <a:off x="3479116" y="3915255"/>
            <a:ext cx="1081289" cy="579852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txBody>
          <a:bodyPr wrap="square" lIns="71323" tIns="35662" rIns="71323" bIns="35662" rtlCol="0">
            <a:spAutoFit/>
          </a:bodyPr>
          <a:lstStyle/>
          <a:p>
            <a:r>
              <a:rPr lang="en-US" altLang="zh-TW" sz="11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10/10</a:t>
            </a:r>
            <a:r>
              <a:rPr lang="zh-TW" altLang="en-US" sz="11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衛福部說要調查馬偕案</a:t>
            </a:r>
            <a:r>
              <a:rPr lang="en-US" altLang="zh-TW" sz="11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r>
              <a:rPr lang="zh-TW" altLang="en-US" sz="1100" b="1" dirty="0">
                <a:solidFill>
                  <a:srgbClr val="F81B0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還沒下文</a:t>
            </a:r>
          </a:p>
        </p:txBody>
      </p:sp>
      <p:sp>
        <p:nvSpPr>
          <p:cNvPr id="54" name="文字方塊 53"/>
          <p:cNvSpPr txBox="1"/>
          <p:nvPr/>
        </p:nvSpPr>
        <p:spPr>
          <a:xfrm>
            <a:off x="4476578" y="3915255"/>
            <a:ext cx="831617" cy="749129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txBody>
          <a:bodyPr wrap="square" lIns="71323" tIns="35662" rIns="71323" bIns="35662" rtlCol="0">
            <a:spAutoFit/>
          </a:bodyPr>
          <a:lstStyle/>
          <a:p>
            <a:r>
              <a:rPr lang="en-US" altLang="zh-TW" sz="11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11/20</a:t>
            </a:r>
            <a:r>
              <a:rPr lang="zh-TW" altLang="en-US" sz="11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公布長庚案調查報告，</a:t>
            </a:r>
            <a:r>
              <a:rPr lang="zh-TW" altLang="en-US" sz="1100" b="1" dirty="0">
                <a:solidFill>
                  <a:srgbClr val="F81B0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限期改善</a:t>
            </a:r>
            <a:r>
              <a:rPr lang="en-US" altLang="zh-TW" sz="1100" b="1" dirty="0">
                <a:solidFill>
                  <a:srgbClr val="3B95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endParaRPr lang="zh-TW" altLang="en-US" sz="1100" b="1" dirty="0">
              <a:solidFill>
                <a:srgbClr val="3B95C4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4" name="文字方塊 63"/>
          <p:cNvSpPr txBox="1"/>
          <p:nvPr/>
        </p:nvSpPr>
        <p:spPr>
          <a:xfrm>
            <a:off x="2305037" y="3911757"/>
            <a:ext cx="1184069" cy="918406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txBody>
          <a:bodyPr wrap="square" lIns="71323" tIns="35662" rIns="71323" bIns="35662" rtlCol="0">
            <a:spAutoFit/>
          </a:bodyPr>
          <a:lstStyle/>
          <a:p>
            <a:r>
              <a:rPr lang="en-US" altLang="zh-TW" sz="11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8/25</a:t>
            </a:r>
            <a:r>
              <a:rPr lang="zh-TW" altLang="en-US" sz="11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請長庚</a:t>
            </a:r>
            <a:r>
              <a:rPr lang="zh-TW" altLang="en-US" sz="1100" b="1" dirty="0">
                <a:solidFill>
                  <a:srgbClr val="F81B0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自提檢討報告</a:t>
            </a:r>
            <a:r>
              <a:rPr lang="en-US" altLang="zh-TW" sz="1100" b="1" dirty="0">
                <a:solidFill>
                  <a:srgbClr val="3B95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</a:p>
          <a:p>
            <a:r>
              <a:rPr lang="en-US" altLang="zh-TW" sz="11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8/30</a:t>
            </a:r>
            <a:r>
              <a:rPr lang="zh-TW" altLang="en-US" sz="11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實地評鑑長庚急診人力案</a:t>
            </a:r>
            <a:r>
              <a:rPr lang="zh-TW" altLang="en-US" sz="1100" b="1" dirty="0">
                <a:solidFill>
                  <a:srgbClr val="F81B0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都符合規定</a:t>
            </a:r>
            <a:r>
              <a:rPr lang="en-US" altLang="zh-TW" sz="1100" b="1" dirty="0">
                <a:solidFill>
                  <a:srgbClr val="3B95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endParaRPr lang="zh-TW" altLang="en-US" sz="1100" b="1" dirty="0">
              <a:solidFill>
                <a:srgbClr val="3B95C4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3" name="文字方塊 52"/>
          <p:cNvSpPr txBox="1"/>
          <p:nvPr/>
        </p:nvSpPr>
        <p:spPr>
          <a:xfrm>
            <a:off x="1269739" y="1595948"/>
            <a:ext cx="749704" cy="56446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lIns="71323" tIns="35662" rIns="71323" bIns="35662" rtlCol="0">
            <a:spAutoFit/>
          </a:bodyPr>
          <a:lstStyle/>
          <a:p>
            <a:r>
              <a:rPr lang="en-US" altLang="zh-TW" sz="105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105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月爆發</a:t>
            </a:r>
            <a:r>
              <a:rPr lang="zh-TW" altLang="en-US" sz="11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長庚</a:t>
            </a:r>
            <a:r>
              <a:rPr lang="zh-TW" altLang="en-US" sz="105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急診離職風暴</a:t>
            </a:r>
          </a:p>
        </p:txBody>
      </p:sp>
      <p:sp>
        <p:nvSpPr>
          <p:cNvPr id="61" name="文字方塊 60"/>
          <p:cNvSpPr txBox="1"/>
          <p:nvPr/>
        </p:nvSpPr>
        <p:spPr>
          <a:xfrm>
            <a:off x="2711241" y="1423860"/>
            <a:ext cx="737723" cy="74912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lIns="71323" tIns="35662" rIns="71323" bIns="35662" rtlCol="0">
            <a:spAutoFit/>
          </a:bodyPr>
          <a:lstStyle/>
          <a:p>
            <a:r>
              <a:rPr lang="en-US" altLang="zh-TW" sz="11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11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zh-TW" altLang="en-US" sz="11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林長</a:t>
            </a:r>
            <a:r>
              <a:rPr lang="zh-TW" altLang="en-US" sz="11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發生疑似濫用子宮鏡案</a:t>
            </a:r>
          </a:p>
        </p:txBody>
      </p:sp>
      <p:sp>
        <p:nvSpPr>
          <p:cNvPr id="69" name="文字方塊 68"/>
          <p:cNvSpPr txBox="1"/>
          <p:nvPr/>
        </p:nvSpPr>
        <p:spPr>
          <a:xfrm>
            <a:off x="3506333" y="1582520"/>
            <a:ext cx="859424" cy="57985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lIns="71323" tIns="35662" rIns="71323" bIns="35662" rtlCol="0">
            <a:spAutoFit/>
          </a:bodyPr>
          <a:lstStyle/>
          <a:p>
            <a:r>
              <a:rPr lang="en-US" altLang="zh-TW" sz="11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11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zh-TW" altLang="en-US" sz="11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馬偕</a:t>
            </a:r>
            <a:r>
              <a:rPr lang="zh-TW" altLang="en-US" sz="11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董事長</a:t>
            </a:r>
            <a:r>
              <a:rPr lang="zh-TW" altLang="en-US" sz="11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涉</a:t>
            </a:r>
            <a:endParaRPr lang="en-US" altLang="zh-TW" sz="1100" b="1" dirty="0" smtClean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100" b="1" dirty="0" smtClean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私</a:t>
            </a:r>
            <a:r>
              <a:rPr lang="zh-TW" altLang="en-US" sz="11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設公司案</a:t>
            </a:r>
          </a:p>
        </p:txBody>
      </p:sp>
      <p:sp>
        <p:nvSpPr>
          <p:cNvPr id="74" name="文字方塊 73"/>
          <p:cNvSpPr txBox="1"/>
          <p:nvPr/>
        </p:nvSpPr>
        <p:spPr>
          <a:xfrm>
            <a:off x="4431953" y="1426389"/>
            <a:ext cx="735764" cy="74912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lIns="71323" tIns="35662" rIns="71323" bIns="35662" rtlCol="0">
            <a:spAutoFit/>
          </a:bodyPr>
          <a:lstStyle/>
          <a:p>
            <a:r>
              <a:rPr lang="en-US" altLang="zh-TW" sz="11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sz="11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月台塑企業宣布不退出</a:t>
            </a:r>
            <a:r>
              <a:rPr lang="zh-TW" altLang="en-US" sz="11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長庚</a:t>
            </a:r>
            <a:r>
              <a:rPr lang="zh-TW" altLang="en-US" sz="11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董事會</a:t>
            </a:r>
          </a:p>
        </p:txBody>
      </p:sp>
      <p:sp>
        <p:nvSpPr>
          <p:cNvPr id="70" name="橢圓 69"/>
          <p:cNvSpPr/>
          <p:nvPr/>
        </p:nvSpPr>
        <p:spPr>
          <a:xfrm>
            <a:off x="7329443" y="2483433"/>
            <a:ext cx="138793" cy="15421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73" name="橢圓 72"/>
          <p:cNvSpPr/>
          <p:nvPr/>
        </p:nvSpPr>
        <p:spPr>
          <a:xfrm>
            <a:off x="7988389" y="2483433"/>
            <a:ext cx="138793" cy="15421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76" name="文字方塊 75"/>
          <p:cNvSpPr txBox="1"/>
          <p:nvPr/>
        </p:nvSpPr>
        <p:spPr>
          <a:xfrm>
            <a:off x="7155420" y="2246634"/>
            <a:ext cx="522838" cy="210520"/>
          </a:xfrm>
          <a:prstGeom prst="rect">
            <a:avLst/>
          </a:prstGeom>
          <a:noFill/>
        </p:spPr>
        <p:txBody>
          <a:bodyPr wrap="square" lIns="71323" tIns="35662" rIns="71323" bIns="35662" rtlCol="0">
            <a:spAutoFit/>
          </a:bodyPr>
          <a:lstStyle/>
          <a:p>
            <a:r>
              <a:rPr lang="en-US" altLang="zh-TW" sz="9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107/3</a:t>
            </a:r>
            <a:endParaRPr lang="zh-TW" altLang="en-US" sz="9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7" name="文字方塊 66"/>
          <p:cNvSpPr txBox="1"/>
          <p:nvPr/>
        </p:nvSpPr>
        <p:spPr>
          <a:xfrm>
            <a:off x="5231785" y="1078291"/>
            <a:ext cx="768110" cy="91840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lIns="71323" tIns="35662" rIns="71323" bIns="35662" rtlCol="0">
            <a:spAutoFit/>
          </a:bodyPr>
          <a:lstStyle/>
          <a:p>
            <a:r>
              <a:rPr lang="en-US" altLang="zh-TW" sz="11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11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月爆</a:t>
            </a:r>
            <a:r>
              <a:rPr lang="zh-TW" altLang="en-US" sz="11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礦工</a:t>
            </a:r>
            <a:r>
              <a:rPr lang="zh-TW" altLang="en-US" sz="11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醫院</a:t>
            </a:r>
            <a:r>
              <a:rPr lang="zh-TW" altLang="en-US" sz="11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高層向廠商收回扣爭議</a:t>
            </a:r>
            <a:endParaRPr lang="zh-TW" altLang="en-US" sz="11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6228768" y="1019098"/>
            <a:ext cx="1461574" cy="57985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lIns="71323" tIns="35662" rIns="71323" bIns="35662">
            <a:spAutoFit/>
          </a:bodyPr>
          <a:lstStyle/>
          <a:p>
            <a:pPr>
              <a:defRPr/>
            </a:pPr>
            <a:r>
              <a:rPr lang="en-US" altLang="zh-TW" sz="11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1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月北市議員揭</a:t>
            </a:r>
            <a:r>
              <a:rPr lang="zh-TW" altLang="en-US" sz="11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新光</a:t>
            </a:r>
            <a:r>
              <a:rPr lang="zh-TW" altLang="en-US" sz="11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使用關係企業的無照透析用水系統</a:t>
            </a:r>
          </a:p>
        </p:txBody>
      </p:sp>
      <p:sp>
        <p:nvSpPr>
          <p:cNvPr id="20" name="文字方塊 19"/>
          <p:cNvSpPr txBox="1"/>
          <p:nvPr/>
        </p:nvSpPr>
        <p:spPr>
          <a:xfrm>
            <a:off x="4422062" y="2796530"/>
            <a:ext cx="1099766" cy="579852"/>
          </a:xfrm>
          <a:prstGeom prst="rect">
            <a:avLst/>
          </a:prstGeom>
          <a:solidFill>
            <a:schemeClr val="bg1"/>
          </a:solidFill>
          <a:ln w="38100">
            <a:solidFill>
              <a:srgbClr val="008000"/>
            </a:solidFill>
          </a:ln>
        </p:spPr>
        <p:txBody>
          <a:bodyPr wrap="square" lIns="71323" tIns="35662" rIns="71323" bIns="35662" rtlCol="0">
            <a:spAutoFit/>
          </a:bodyPr>
          <a:lstStyle/>
          <a:p>
            <a:r>
              <a:rPr lang="en-US" altLang="zh-TW" sz="11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12/28&lt;</a:t>
            </a:r>
            <a:r>
              <a:rPr lang="zh-TW" altLang="en-US" sz="11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醫療法</a:t>
            </a:r>
            <a:r>
              <a:rPr lang="en-US" altLang="zh-TW" sz="11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r>
              <a:rPr lang="zh-TW" altLang="en-US" sz="1100" b="1" dirty="0">
                <a:solidFill>
                  <a:srgbClr val="DD3F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朝野協商</a:t>
            </a:r>
            <a:r>
              <a:rPr lang="zh-TW" altLang="en-US" sz="11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但各黨皆未簽字</a:t>
            </a:r>
          </a:p>
        </p:txBody>
      </p:sp>
      <p:sp>
        <p:nvSpPr>
          <p:cNvPr id="85" name="文字方塊 84"/>
          <p:cNvSpPr txBox="1"/>
          <p:nvPr/>
        </p:nvSpPr>
        <p:spPr>
          <a:xfrm>
            <a:off x="3171976" y="2796530"/>
            <a:ext cx="1107284" cy="579852"/>
          </a:xfrm>
          <a:prstGeom prst="rect">
            <a:avLst/>
          </a:prstGeom>
          <a:solidFill>
            <a:schemeClr val="bg1"/>
          </a:solidFill>
          <a:ln w="38100">
            <a:solidFill>
              <a:srgbClr val="008000"/>
            </a:solidFill>
          </a:ln>
        </p:spPr>
        <p:txBody>
          <a:bodyPr wrap="square" lIns="71323" tIns="35662" rIns="71323" bIns="35662" rtlCol="0">
            <a:spAutoFit/>
          </a:bodyPr>
          <a:lstStyle/>
          <a:p>
            <a:r>
              <a:rPr lang="en-US" altLang="zh-TW" sz="1100" b="1" dirty="0" smtClean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10/6</a:t>
            </a:r>
            <a:r>
              <a:rPr lang="zh-TW" altLang="en-US" sz="1100" b="1" dirty="0" smtClean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舉辦</a:t>
            </a:r>
            <a:r>
              <a:rPr lang="zh-TW" altLang="en-US" sz="11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跨黨派修法</a:t>
            </a:r>
            <a:r>
              <a:rPr lang="zh-TW" altLang="en-US" sz="1100" b="1" dirty="0">
                <a:solidFill>
                  <a:srgbClr val="DD3F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國會工作坊</a:t>
            </a:r>
          </a:p>
        </p:txBody>
      </p:sp>
      <p:cxnSp>
        <p:nvCxnSpPr>
          <p:cNvPr id="86" name="直線單箭頭接點 85"/>
          <p:cNvCxnSpPr/>
          <p:nvPr/>
        </p:nvCxnSpPr>
        <p:spPr>
          <a:xfrm>
            <a:off x="3923928" y="2557141"/>
            <a:ext cx="0" cy="240000"/>
          </a:xfrm>
          <a:prstGeom prst="straightConnector1">
            <a:avLst/>
          </a:prstGeom>
          <a:ln w="38100">
            <a:solidFill>
              <a:srgbClr val="008000"/>
            </a:solidFill>
            <a:headEnd type="triangl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8" name="直線單箭頭接點 87"/>
          <p:cNvCxnSpPr/>
          <p:nvPr/>
        </p:nvCxnSpPr>
        <p:spPr>
          <a:xfrm>
            <a:off x="6444208" y="2563575"/>
            <a:ext cx="0" cy="240000"/>
          </a:xfrm>
          <a:prstGeom prst="straightConnector1">
            <a:avLst/>
          </a:prstGeom>
          <a:ln w="38100">
            <a:solidFill>
              <a:srgbClr val="008000"/>
            </a:solidFill>
            <a:headEnd type="triangl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grpSp>
        <p:nvGrpSpPr>
          <p:cNvPr id="11" name="群組 10"/>
          <p:cNvGrpSpPr/>
          <p:nvPr/>
        </p:nvGrpSpPr>
        <p:grpSpPr>
          <a:xfrm>
            <a:off x="8338742" y="2792997"/>
            <a:ext cx="751219" cy="1981738"/>
            <a:chOff x="9813049" y="3218702"/>
            <a:chExt cx="805798" cy="1981738"/>
          </a:xfrm>
        </p:grpSpPr>
        <p:sp>
          <p:nvSpPr>
            <p:cNvPr id="90" name="五邊形 89"/>
            <p:cNvSpPr/>
            <p:nvPr/>
          </p:nvSpPr>
          <p:spPr>
            <a:xfrm>
              <a:off x="9849504" y="3218702"/>
              <a:ext cx="769343" cy="1966510"/>
            </a:xfrm>
            <a:prstGeom prst="homePlate">
              <a:avLst>
                <a:gd name="adj" fmla="val 35598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91" name="矩形 90"/>
            <p:cNvSpPr/>
            <p:nvPr/>
          </p:nvSpPr>
          <p:spPr>
            <a:xfrm>
              <a:off x="9824809" y="3321850"/>
              <a:ext cx="615553" cy="1569894"/>
            </a:xfrm>
            <a:prstGeom prst="rect">
              <a:avLst/>
            </a:prstGeom>
            <a:noFill/>
            <a:ln>
              <a:noFill/>
            </a:ln>
          </p:spPr>
          <p:txBody>
            <a:bodyPr vert="eaVert" wrap="square">
              <a:spAutoFit/>
            </a:bodyPr>
            <a:lstStyle/>
            <a:p>
              <a:r>
                <a:rPr lang="zh-TW" altLang="zh-TW" sz="1400" b="1" kern="0" dirty="0">
                  <a:solidFill>
                    <a:schemeClr val="bg1"/>
                  </a:solidFill>
                  <a:latin typeface="Calibri" panose="020F0502020204030204" pitchFamily="34" charset="0"/>
                  <a:ea typeface="微軟正黑體" panose="020B0604030504040204" pitchFamily="34" charset="-120"/>
                  <a:cs typeface="Calibri" panose="020F0502020204030204" pitchFamily="34" charset="0"/>
                </a:rPr>
                <a:t>修法路遙遙</a:t>
              </a:r>
              <a:r>
                <a:rPr lang="en-US" altLang="zh-TW" sz="1400" b="1" kern="0" dirty="0">
                  <a:solidFill>
                    <a:schemeClr val="bg1"/>
                  </a:solidFill>
                  <a:latin typeface="Calibri" panose="020F0502020204030204" pitchFamily="34" charset="0"/>
                  <a:ea typeface="微軟正黑體" panose="020B0604030504040204" pitchFamily="34" charset="-120"/>
                  <a:cs typeface="Calibri" panose="020F0502020204030204" pitchFamily="34" charset="0"/>
                </a:rPr>
                <a:t>…</a:t>
              </a:r>
            </a:p>
            <a:p>
              <a:r>
                <a:rPr lang="zh-TW" altLang="en-US" sz="1400" b="1" kern="0" dirty="0">
                  <a:solidFill>
                    <a:schemeClr val="bg1"/>
                  </a:solidFill>
                  <a:latin typeface="Calibri" panose="020F0502020204030204" pitchFamily="34" charset="0"/>
                  <a:ea typeface="微軟正黑體" panose="020B0604030504040204" pitchFamily="34" charset="-120"/>
                  <a:cs typeface="Calibri" panose="020F0502020204030204" pitchFamily="34" charset="0"/>
                </a:rPr>
                <a:t>立院五月底將休會</a:t>
              </a:r>
              <a:endParaRPr lang="en-US" altLang="zh-TW" sz="1400" b="1" kern="0" dirty="0">
                <a:solidFill>
                  <a:schemeClr val="bg1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endParaRPr>
            </a:p>
          </p:txBody>
        </p:sp>
        <p:sp>
          <p:nvSpPr>
            <p:cNvPr id="92" name="文字方塊 91"/>
            <p:cNvSpPr txBox="1"/>
            <p:nvPr/>
          </p:nvSpPr>
          <p:spPr>
            <a:xfrm>
              <a:off x="9813049" y="4764423"/>
              <a:ext cx="465799" cy="4360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TW" sz="2200" b="1" dirty="0">
                  <a:solidFill>
                    <a:schemeClr val="bg1"/>
                  </a:solidFill>
                </a:rPr>
                <a:t>?!</a:t>
              </a:r>
              <a:endParaRPr lang="zh-TW" altLang="en-US" sz="22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81" name="矩形 80"/>
          <p:cNvSpPr/>
          <p:nvPr/>
        </p:nvSpPr>
        <p:spPr>
          <a:xfrm>
            <a:off x="6228768" y="1584541"/>
            <a:ext cx="1461574" cy="57985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lIns="71323" tIns="35662" rIns="71323" bIns="35662">
            <a:spAutoFit/>
          </a:bodyPr>
          <a:lstStyle/>
          <a:p>
            <a:pPr>
              <a:defRPr/>
            </a:pPr>
            <a:r>
              <a:rPr lang="en-US" altLang="zh-TW" sz="11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1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zh-TW" altLang="en-US" sz="11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嘉基</a:t>
            </a:r>
            <a:r>
              <a:rPr lang="zh-TW" altLang="en-US" sz="11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工會</a:t>
            </a:r>
            <a:r>
              <a:rPr lang="en-US" altLang="zh-TW" sz="11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300</a:t>
            </a:r>
            <a:r>
              <a:rPr lang="zh-TW" altLang="en-US" sz="11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人遊行抗議血汗、</a:t>
            </a:r>
            <a:r>
              <a:rPr lang="en-US" altLang="zh-TW" sz="11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</a:t>
            </a:r>
            <a:r>
              <a:rPr lang="zh-TW" altLang="en-US" sz="11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年沒加薪</a:t>
            </a:r>
            <a:endParaRPr lang="zh-TW" altLang="en-US" sz="11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7806731" y="1087566"/>
            <a:ext cx="1014998" cy="1087683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square" lIns="71323" tIns="35662" rIns="71323" bIns="35662">
            <a:spAutoFit/>
          </a:bodyPr>
          <a:lstStyle/>
          <a:p>
            <a:pPr>
              <a:defRPr/>
            </a:pPr>
            <a:r>
              <a:rPr lang="en-US" altLang="zh-TW" sz="11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11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月上報引黨產會資料，質疑</a:t>
            </a:r>
            <a:r>
              <a:rPr lang="zh-TW" altLang="en-US" sz="11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振興</a:t>
            </a:r>
            <a:r>
              <a:rPr lang="zh-TW" altLang="en-US" sz="11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左手收婦聯會捐款、右手買關係企業股票</a:t>
            </a:r>
          </a:p>
        </p:txBody>
      </p:sp>
      <p:sp>
        <p:nvSpPr>
          <p:cNvPr id="84" name="文字方塊 83"/>
          <p:cNvSpPr txBox="1"/>
          <p:nvPr/>
        </p:nvSpPr>
        <p:spPr>
          <a:xfrm>
            <a:off x="7170748" y="2803461"/>
            <a:ext cx="887037" cy="749129"/>
          </a:xfrm>
          <a:prstGeom prst="rect">
            <a:avLst/>
          </a:prstGeom>
          <a:solidFill>
            <a:schemeClr val="bg1"/>
          </a:solidFill>
          <a:ln w="38100">
            <a:solidFill>
              <a:srgbClr val="008000"/>
            </a:solidFill>
          </a:ln>
        </p:spPr>
        <p:txBody>
          <a:bodyPr wrap="square" lIns="71323" tIns="35662" rIns="71323" bIns="35662" rtlCol="0">
            <a:spAutoFit/>
          </a:bodyPr>
          <a:lstStyle/>
          <a:p>
            <a:r>
              <a:rPr lang="en-US" altLang="zh-TW" sz="11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2/26</a:t>
            </a:r>
            <a:r>
              <a:rPr lang="zh-TW" altLang="en-US" sz="11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民進黨將</a:t>
            </a:r>
            <a:r>
              <a:rPr lang="en-US" altLang="zh-TW" sz="11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&lt;</a:t>
            </a:r>
            <a:r>
              <a:rPr lang="zh-TW" altLang="en-US" sz="11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醫療法</a:t>
            </a:r>
            <a:r>
              <a:rPr lang="en-US" altLang="zh-TW" sz="11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&gt;</a:t>
            </a:r>
            <a:r>
              <a:rPr lang="zh-TW" altLang="en-US" sz="11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列</a:t>
            </a:r>
            <a:r>
              <a:rPr lang="zh-TW" altLang="en-US" sz="1100" b="1" dirty="0">
                <a:solidFill>
                  <a:srgbClr val="DD3F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本會期優先法案</a:t>
            </a:r>
          </a:p>
        </p:txBody>
      </p:sp>
      <p:cxnSp>
        <p:nvCxnSpPr>
          <p:cNvPr id="93" name="直線單箭頭接點 92"/>
          <p:cNvCxnSpPr/>
          <p:nvPr/>
        </p:nvCxnSpPr>
        <p:spPr>
          <a:xfrm>
            <a:off x="7250587" y="2552997"/>
            <a:ext cx="0" cy="240000"/>
          </a:xfrm>
          <a:prstGeom prst="straightConnector1">
            <a:avLst/>
          </a:prstGeom>
          <a:ln w="38100">
            <a:solidFill>
              <a:srgbClr val="008000"/>
            </a:solidFill>
            <a:headEnd type="triangl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94" name="文字方塊 93"/>
          <p:cNvSpPr txBox="1"/>
          <p:nvPr/>
        </p:nvSpPr>
        <p:spPr>
          <a:xfrm>
            <a:off x="4422063" y="3385581"/>
            <a:ext cx="1099766" cy="410575"/>
          </a:xfrm>
          <a:prstGeom prst="rect">
            <a:avLst/>
          </a:prstGeom>
          <a:solidFill>
            <a:schemeClr val="bg1"/>
          </a:solidFill>
          <a:ln w="38100">
            <a:solidFill>
              <a:srgbClr val="008000"/>
            </a:solidFill>
          </a:ln>
        </p:spPr>
        <p:txBody>
          <a:bodyPr wrap="square" lIns="71323" tIns="35662" rIns="71323" bIns="35662" rtlCol="0">
            <a:spAutoFit/>
          </a:bodyPr>
          <a:lstStyle/>
          <a:p>
            <a:r>
              <a:rPr lang="en-US" altLang="zh-TW" sz="11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12/29</a:t>
            </a:r>
            <a:r>
              <a:rPr lang="zh-TW" altLang="en-US" sz="11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立院休會</a:t>
            </a:r>
            <a:r>
              <a:rPr lang="zh-TW" altLang="en-US" sz="1100" b="1" dirty="0">
                <a:solidFill>
                  <a:srgbClr val="DD3F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未排入三讀</a:t>
            </a:r>
          </a:p>
        </p:txBody>
      </p:sp>
      <p:sp>
        <p:nvSpPr>
          <p:cNvPr id="87" name="文字方塊 86"/>
          <p:cNvSpPr txBox="1"/>
          <p:nvPr/>
        </p:nvSpPr>
        <p:spPr>
          <a:xfrm>
            <a:off x="5596435" y="2800013"/>
            <a:ext cx="1471479" cy="1426237"/>
          </a:xfrm>
          <a:prstGeom prst="rect">
            <a:avLst/>
          </a:prstGeom>
          <a:solidFill>
            <a:schemeClr val="bg1"/>
          </a:solidFill>
          <a:ln w="38100">
            <a:solidFill>
              <a:srgbClr val="008000"/>
            </a:solidFill>
          </a:ln>
        </p:spPr>
        <p:txBody>
          <a:bodyPr wrap="square" lIns="71323" tIns="35662" rIns="71323" bIns="35662" rtlCol="0">
            <a:spAutoFit/>
          </a:bodyPr>
          <a:lstStyle/>
          <a:p>
            <a:r>
              <a:rPr lang="en-US" altLang="zh-TW" sz="11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1/30 </a:t>
            </a:r>
            <a:r>
              <a:rPr lang="zh-TW" altLang="en-US" sz="1100" b="1" dirty="0" smtClean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立院</a:t>
            </a:r>
            <a:r>
              <a:rPr lang="zh-TW" altLang="en-US" sz="11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衛環會決議</a:t>
            </a:r>
            <a:r>
              <a:rPr lang="en-US" altLang="zh-TW" sz="11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  <a:p>
            <a:r>
              <a:rPr lang="zh-TW" altLang="en-US" sz="1100" b="1" dirty="0">
                <a:solidFill>
                  <a:srgbClr val="008000"/>
                </a:solidFill>
                <a:latin typeface="Kozuka Gothic Pr6N B" panose="020B0800000000000000" pitchFamily="34" charset="-128"/>
                <a:ea typeface="Kozuka Gothic Pr6N B" panose="020B0800000000000000" pitchFamily="34" charset="-128"/>
                <a:cs typeface="Calibri" panose="020F0502020204030204" pitchFamily="34" charset="0"/>
              </a:rPr>
              <a:t>❶</a:t>
            </a:r>
            <a:r>
              <a:rPr lang="zh-TW" altLang="zh-TW" sz="11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公開</a:t>
            </a:r>
            <a:r>
              <a:rPr lang="zh-TW" altLang="zh-TW" sz="1100" b="1" dirty="0">
                <a:solidFill>
                  <a:srgbClr val="DD3F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馬偕調查報告</a:t>
            </a:r>
            <a:endParaRPr lang="en-US" altLang="zh-TW" sz="1100" b="1" dirty="0">
              <a:solidFill>
                <a:srgbClr val="DD3F3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100" b="1" dirty="0">
                <a:solidFill>
                  <a:srgbClr val="008000"/>
                </a:solidFill>
                <a:latin typeface="Kozuka Gothic Pr6N B" panose="020B0800000000000000" pitchFamily="34" charset="-128"/>
                <a:ea typeface="Kozuka Gothic Pr6N B" panose="020B0800000000000000" pitchFamily="34" charset="-128"/>
                <a:cs typeface="Calibri" panose="020F0502020204030204" pitchFamily="34" charset="0"/>
              </a:rPr>
              <a:t>❷</a:t>
            </a:r>
            <a:r>
              <a:rPr lang="zh-TW" altLang="zh-TW" sz="11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公布</a:t>
            </a:r>
            <a:r>
              <a:rPr lang="zh-TW" altLang="zh-TW" sz="1100" b="1" dirty="0">
                <a:solidFill>
                  <a:srgbClr val="DD3F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長庚各院「即時評鑑」人力數據</a:t>
            </a:r>
            <a:r>
              <a:rPr lang="zh-TW" altLang="zh-TW" sz="11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及評鑑成績</a:t>
            </a:r>
            <a:endParaRPr lang="en-US" altLang="zh-TW" sz="1100" b="1" dirty="0">
              <a:solidFill>
                <a:srgbClr val="008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100" b="1" dirty="0">
                <a:solidFill>
                  <a:srgbClr val="008000"/>
                </a:solidFill>
                <a:latin typeface="Kozuka Gothic Pr6N B" panose="020B0800000000000000" pitchFamily="34" charset="-128"/>
                <a:ea typeface="Kozuka Gothic Pr6N B" panose="020B0800000000000000" pitchFamily="34" charset="-128"/>
                <a:cs typeface="Calibri" panose="020F0502020204030204" pitchFamily="34" charset="0"/>
              </a:rPr>
              <a:t>❸</a:t>
            </a:r>
            <a:r>
              <a:rPr lang="zh-TW" altLang="zh-TW" sz="11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清查醫療財團法人歷年</a:t>
            </a:r>
            <a:r>
              <a:rPr lang="zh-TW" altLang="zh-TW" sz="1100" b="1" dirty="0">
                <a:solidFill>
                  <a:srgbClr val="DD3F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境外投資合作</a:t>
            </a:r>
            <a:r>
              <a:rPr lang="zh-TW" altLang="en-US" sz="1100" b="1" dirty="0">
                <a:solidFill>
                  <a:srgbClr val="DD3F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之</a:t>
            </a:r>
            <a:r>
              <a:rPr lang="zh-TW" altLang="zh-TW" sz="1100" b="1" dirty="0">
                <a:solidFill>
                  <a:srgbClr val="DD3F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金流</a:t>
            </a:r>
            <a:r>
              <a:rPr lang="en-US" altLang="zh-TW" sz="1100" b="1" dirty="0">
                <a:solidFill>
                  <a:srgbClr val="DD3F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zh-TW" sz="1100" b="1" dirty="0">
                <a:solidFill>
                  <a:srgbClr val="DD3F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物流</a:t>
            </a:r>
            <a:r>
              <a:rPr lang="en-US" altLang="zh-TW" sz="1100" b="1" dirty="0">
                <a:solidFill>
                  <a:srgbClr val="DD3F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zh-TW" sz="1100" b="1" dirty="0">
                <a:solidFill>
                  <a:srgbClr val="DD3F3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人流</a:t>
            </a:r>
            <a:r>
              <a:rPr lang="zh-TW" altLang="en-US" sz="11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1100" b="1" dirty="0">
              <a:solidFill>
                <a:srgbClr val="008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9" name="文字方塊 78"/>
          <p:cNvSpPr txBox="1"/>
          <p:nvPr/>
        </p:nvSpPr>
        <p:spPr>
          <a:xfrm>
            <a:off x="7177330" y="3858049"/>
            <a:ext cx="1109559" cy="1087683"/>
          </a:xfrm>
          <a:prstGeom prst="rect">
            <a:avLst/>
          </a:prstGeom>
          <a:solidFill>
            <a:schemeClr val="bg1"/>
          </a:solidFill>
          <a:ln w="38100">
            <a:solidFill>
              <a:srgbClr val="0070C0"/>
            </a:solidFill>
          </a:ln>
        </p:spPr>
        <p:txBody>
          <a:bodyPr wrap="square" lIns="71323" tIns="35662" rIns="71323" bIns="35662" rtlCol="0">
            <a:spAutoFit/>
          </a:bodyPr>
          <a:lstStyle/>
          <a:p>
            <a:r>
              <a:rPr lang="en-US" altLang="zh-TW" sz="11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4/12</a:t>
            </a:r>
            <a:r>
              <a:rPr lang="zh-TW" altLang="en-US" sz="11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醫改會電話向衛福部查證，長庚案限期改善事項，衛福部</a:t>
            </a:r>
            <a:r>
              <a:rPr lang="zh-TW" altLang="en-US" sz="11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尚未查訪</a:t>
            </a:r>
            <a:r>
              <a:rPr lang="en-US" altLang="zh-TW" sz="1100" b="1" dirty="0">
                <a:solidFill>
                  <a:srgbClr val="3B95C4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…</a:t>
            </a:r>
            <a:endParaRPr lang="zh-TW" altLang="en-US" sz="1100" b="1" dirty="0">
              <a:solidFill>
                <a:srgbClr val="3B95C4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1736630">
            <a:off x="7842191" y="43904"/>
            <a:ext cx="669943" cy="893257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21751" y="70934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附件一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98" name="直線單箭頭接點 97"/>
          <p:cNvCxnSpPr/>
          <p:nvPr/>
        </p:nvCxnSpPr>
        <p:spPr>
          <a:xfrm>
            <a:off x="4969777" y="2555713"/>
            <a:ext cx="0" cy="240000"/>
          </a:xfrm>
          <a:prstGeom prst="straightConnector1">
            <a:avLst/>
          </a:prstGeom>
          <a:ln w="38100">
            <a:solidFill>
              <a:srgbClr val="008000"/>
            </a:solidFill>
            <a:headEnd type="triangl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24050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881486" y="697260"/>
            <a:ext cx="6069246" cy="3963714"/>
          </a:xfrm>
          <a:prstGeom prst="rect">
            <a:avLst/>
          </a:prstGeom>
        </p:spPr>
        <p:txBody>
          <a:bodyPr wrap="square" lIns="84900" tIns="42450" rIns="84900" bIns="42450">
            <a:spAutoFit/>
          </a:bodyPr>
          <a:lstStyle/>
          <a:p>
            <a:r>
              <a:rPr lang="zh-TW" altLang="en-US" sz="2800" b="1" dirty="0">
                <a:solidFill>
                  <a:schemeClr val="tx2"/>
                </a:solidFill>
                <a:latin typeface="+mn-ea"/>
                <a:ea typeface="+mn-ea"/>
              </a:rPr>
              <a:t>衛福部陳時中部長表示</a:t>
            </a:r>
            <a:r>
              <a:rPr lang="zh-TW" altLang="en-US" sz="2800" b="1" dirty="0" smtClean="0">
                <a:solidFill>
                  <a:schemeClr val="tx2"/>
                </a:solidFill>
                <a:latin typeface="+mn-ea"/>
                <a:ea typeface="+mn-ea"/>
              </a:rPr>
              <a:t>：</a:t>
            </a:r>
            <a:endParaRPr lang="en-US" altLang="zh-TW" sz="2800" b="1" dirty="0" smtClean="0">
              <a:solidFill>
                <a:schemeClr val="tx2"/>
              </a:solidFill>
              <a:latin typeface="+mn-ea"/>
              <a:ea typeface="+mn-ea"/>
            </a:endParaRPr>
          </a:p>
          <a:p>
            <a:endParaRPr lang="en-US" altLang="zh-TW" sz="2800" b="1" dirty="0" smtClean="0">
              <a:solidFill>
                <a:srgbClr val="FF0000"/>
              </a:solidFill>
              <a:latin typeface="+mn-ea"/>
              <a:ea typeface="+mn-ea"/>
            </a:endParaRPr>
          </a:p>
          <a:p>
            <a:r>
              <a:rPr lang="zh-TW" altLang="zh-TW" sz="2800" b="1" dirty="0" smtClean="0">
                <a:solidFill>
                  <a:srgbClr val="FF0000"/>
                </a:solidFill>
                <a:latin typeface="+mn-ea"/>
                <a:ea typeface="+mn-ea"/>
              </a:rPr>
              <a:t>長庚</a:t>
            </a:r>
            <a:r>
              <a:rPr lang="zh-TW" altLang="zh-TW" sz="2800" b="1" dirty="0">
                <a:solidFill>
                  <a:srgbClr val="FF0000"/>
                </a:solidFill>
                <a:latin typeface="+mn-ea"/>
                <a:ea typeface="+mn-ea"/>
              </a:rPr>
              <a:t>的調查報告有一些還沒有辦法落實</a:t>
            </a:r>
            <a:r>
              <a:rPr lang="zh-TW" altLang="zh-TW" sz="2800" dirty="0">
                <a:latin typeface="+mn-ea"/>
                <a:ea typeface="+mn-ea"/>
              </a:rPr>
              <a:t>，基本上長庚就是講說：「</a:t>
            </a:r>
            <a:r>
              <a:rPr lang="zh-TW" altLang="en-US" sz="2800" dirty="0">
                <a:latin typeface="+mn-ea"/>
                <a:ea typeface="+mn-ea"/>
              </a:rPr>
              <a:t>它</a:t>
            </a:r>
            <a:r>
              <a:rPr lang="zh-TW" altLang="zh-TW" sz="2800" dirty="0">
                <a:latin typeface="+mn-ea"/>
                <a:ea typeface="+mn-ea"/>
              </a:rPr>
              <a:t>絕對依法辦理</a:t>
            </a:r>
            <a:r>
              <a:rPr lang="zh-TW" altLang="zh-TW" sz="2800" dirty="0" smtClean="0">
                <a:latin typeface="+mn-ea"/>
                <a:ea typeface="+mn-ea"/>
              </a:rPr>
              <a:t>，</a:t>
            </a:r>
            <a:r>
              <a:rPr lang="zh-TW" altLang="en-US" sz="2800" dirty="0" smtClean="0">
                <a:latin typeface="+mn-ea"/>
                <a:ea typeface="+mn-ea"/>
              </a:rPr>
              <a:t>但</a:t>
            </a:r>
            <a:r>
              <a:rPr lang="zh-TW" altLang="zh-TW" sz="2800" dirty="0" smtClean="0">
                <a:latin typeface="+mn-ea"/>
                <a:ea typeface="+mn-ea"/>
              </a:rPr>
              <a:t>現在</a:t>
            </a:r>
            <a:r>
              <a:rPr lang="zh-TW" altLang="zh-TW" sz="2800" dirty="0">
                <a:latin typeface="+mn-ea"/>
                <a:ea typeface="+mn-ea"/>
              </a:rPr>
              <a:t>法就是</a:t>
            </a:r>
            <a:r>
              <a:rPr lang="zh-TW" altLang="zh-TW" sz="2800" dirty="0" smtClean="0">
                <a:latin typeface="+mn-ea"/>
                <a:ea typeface="+mn-ea"/>
              </a:rPr>
              <a:t>這樣</a:t>
            </a:r>
            <a:r>
              <a:rPr lang="en-US" altLang="zh-TW" sz="2800" dirty="0" smtClean="0">
                <a:latin typeface="+mn-ea"/>
                <a:ea typeface="+mn-ea"/>
              </a:rPr>
              <a:t>…..</a:t>
            </a:r>
            <a:r>
              <a:rPr lang="zh-TW" altLang="zh-TW" sz="2800" dirty="0" smtClean="0">
                <a:latin typeface="+mn-ea"/>
                <a:ea typeface="+mn-ea"/>
              </a:rPr>
              <a:t>」</a:t>
            </a:r>
            <a:endParaRPr lang="en-US" altLang="zh-TW" sz="2800" dirty="0" smtClean="0">
              <a:latin typeface="+mn-ea"/>
              <a:ea typeface="+mn-ea"/>
            </a:endParaRPr>
          </a:p>
          <a:p>
            <a:endParaRPr lang="en-US" altLang="zh-TW" sz="2800" dirty="0" smtClean="0">
              <a:latin typeface="+mn-ea"/>
              <a:ea typeface="+mn-ea"/>
            </a:endParaRPr>
          </a:p>
          <a:p>
            <a:r>
              <a:rPr lang="zh-TW" altLang="zh-TW" sz="2800" dirty="0" smtClean="0">
                <a:latin typeface="+mn-ea"/>
                <a:ea typeface="+mn-ea"/>
              </a:rPr>
              <a:t>調查</a:t>
            </a:r>
            <a:r>
              <a:rPr lang="zh-TW" altLang="zh-TW" sz="2800" dirty="0">
                <a:latin typeface="+mn-ea"/>
                <a:ea typeface="+mn-ea"/>
              </a:rPr>
              <a:t>報告出來，我們有一些要求，</a:t>
            </a:r>
            <a:r>
              <a:rPr lang="zh-TW" altLang="en-US" sz="2800" dirty="0">
                <a:latin typeface="+mn-ea"/>
                <a:ea typeface="+mn-ea"/>
              </a:rPr>
              <a:t>它</a:t>
            </a:r>
            <a:r>
              <a:rPr lang="zh-TW" altLang="zh-TW" sz="2800" dirty="0">
                <a:latin typeface="+mn-ea"/>
                <a:ea typeface="+mn-ea"/>
              </a:rPr>
              <a:t>對於</a:t>
            </a:r>
            <a:r>
              <a:rPr lang="zh-TW" altLang="en-US" sz="2800" dirty="0">
                <a:latin typeface="+mn-ea"/>
                <a:ea typeface="+mn-ea"/>
              </a:rPr>
              <a:t>符合</a:t>
            </a:r>
            <a:r>
              <a:rPr lang="zh-TW" altLang="zh-TW" sz="2800" dirty="0">
                <a:latin typeface="+mn-ea"/>
                <a:ea typeface="+mn-ea"/>
              </a:rPr>
              <a:t>目前法的</a:t>
            </a:r>
            <a:r>
              <a:rPr lang="zh-TW" altLang="en-US" sz="2800" dirty="0">
                <a:latin typeface="+mn-ea"/>
                <a:ea typeface="+mn-ea"/>
              </a:rPr>
              <a:t>它</a:t>
            </a:r>
            <a:r>
              <a:rPr lang="zh-TW" altLang="zh-TW" sz="2800" dirty="0">
                <a:latin typeface="+mn-ea"/>
                <a:ea typeface="+mn-ea"/>
              </a:rPr>
              <a:t>都做了，</a:t>
            </a:r>
            <a:r>
              <a:rPr lang="zh-TW" altLang="zh-TW" sz="2800" b="1" dirty="0">
                <a:solidFill>
                  <a:srgbClr val="FF0000"/>
                </a:solidFill>
                <a:latin typeface="+mn-ea"/>
                <a:ea typeface="+mn-ea"/>
              </a:rPr>
              <a:t>現在法要求的未來式，它就等未來再</a:t>
            </a:r>
            <a:r>
              <a:rPr lang="zh-TW" altLang="zh-TW" sz="2800" b="1" dirty="0" smtClean="0">
                <a:solidFill>
                  <a:srgbClr val="FF0000"/>
                </a:solidFill>
                <a:latin typeface="+mn-ea"/>
                <a:ea typeface="+mn-ea"/>
              </a:rPr>
              <a:t>做</a:t>
            </a:r>
            <a:r>
              <a:rPr lang="en-US" altLang="zh-TW" sz="2800" b="1" dirty="0" smtClean="0">
                <a:solidFill>
                  <a:srgbClr val="FF0000"/>
                </a:solidFill>
                <a:latin typeface="+mn-ea"/>
                <a:ea typeface="+mn-ea"/>
              </a:rPr>
              <a:t>……</a:t>
            </a:r>
            <a:endParaRPr lang="zh-TW" altLang="en-US" sz="2800" dirty="0">
              <a:latin typeface="+mn-ea"/>
              <a:ea typeface="+mn-ea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4242" y="3573274"/>
            <a:ext cx="2721124" cy="984566"/>
          </a:xfrm>
          <a:prstGeom prst="rect">
            <a:avLst/>
          </a:prstGeom>
          <a:solidFill>
            <a:schemeClr val="tx2"/>
          </a:solidFill>
        </p:spPr>
        <p:txBody>
          <a:bodyPr wrap="square" lIns="60643" tIns="30322" rIns="60643" bIns="30322" rtlCol="0">
            <a:spAutoFit/>
          </a:bodyPr>
          <a:lstStyle/>
          <a:p>
            <a:r>
              <a:rPr lang="en-US" altLang="zh-TW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教育部標準楷書" panose="02010604000101010101" pitchFamily="2" charset="-120"/>
                <a:cs typeface="Times New Roman" panose="02020603050405020304" pitchFamily="18" charset="0"/>
              </a:rPr>
              <a:t>107.4.22</a:t>
            </a:r>
          </a:p>
          <a:p>
            <a:r>
              <a:rPr lang="zh-TW" alt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教育部標準楷書" panose="02010604000101010101" pitchFamily="2" charset="-120"/>
                <a:ea typeface="教育部標準楷書" panose="02010604000101010101" pitchFamily="2" charset="-120"/>
              </a:rPr>
              <a:t>台研基金會</a:t>
            </a:r>
            <a:r>
              <a:rPr lang="zh-TW" alt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教育部標準楷書" panose="02010604000101010101" pitchFamily="2" charset="-120"/>
                <a:ea typeface="教育部標準楷書" panose="02010604000101010101" pitchFamily="2" charset="-120"/>
              </a:rPr>
              <a:t>主辦第三波健保改革研討會</a:t>
            </a:r>
            <a:endParaRPr lang="en-US" altLang="zh-TW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教育部標準楷書" panose="02010604000101010101" pitchFamily="2" charset="-120"/>
              <a:ea typeface="教育部標準楷書" panose="02010604000101010101" pitchFamily="2" charset="-120"/>
            </a:endParaRPr>
          </a:p>
        </p:txBody>
      </p:sp>
      <p:pic>
        <p:nvPicPr>
          <p:cNvPr id="1026" name="Picture 2" descr="https://pgw.udn.com.tw/gw/photo.php?u=https://uc.udn.com.tw/photo/2017/11/29/1/4294840.jpg&amp;x=0&amp;y=0&amp;sw=0&amp;sh=0&amp;sl=W&amp;fw=400&amp;exp=36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1" y="0"/>
            <a:ext cx="2714625" cy="3554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矩形 5"/>
          <p:cNvSpPr/>
          <p:nvPr/>
        </p:nvSpPr>
        <p:spPr>
          <a:xfrm>
            <a:off x="2915816" y="6896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 smtClean="0"/>
              <a:t>附件二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323556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A3A6A6C7-D952-4B3A-990E-2F454F5A46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985292"/>
            <a:ext cx="8856984" cy="3548076"/>
          </a:xfrm>
        </p:spPr>
        <p:txBody>
          <a:bodyPr/>
          <a:lstStyle/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AutoNum type="circleNumWdWhitePlain"/>
            </a:pPr>
            <a:r>
              <a:rPr lang="zh-TW" altLang="zh-TW" sz="2000" b="1" dirty="0"/>
              <a:t>「早知道當初不蓋醫院」</a:t>
            </a:r>
            <a:r>
              <a:rPr lang="zh-TW" altLang="en-US" sz="2000" b="1" dirty="0"/>
              <a:t>、「老董氣到不想辦醫院」</a:t>
            </a:r>
            <a:endParaRPr lang="en-US" altLang="zh-TW" sz="2000" b="1" dirty="0"/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AutoNum type="circleNumWdWhitePlain"/>
            </a:pPr>
            <a:r>
              <a:rPr lang="zh-TW" altLang="en-US" sz="2000" b="1" dirty="0">
                <a:solidFill>
                  <a:srgbClr val="FF0000"/>
                </a:solidFill>
              </a:rPr>
              <a:t>「為什麼只有一個人做錯事，其他人都要跟著挨卅大板」</a:t>
            </a:r>
            <a:endParaRPr lang="en-US" altLang="zh-TW" sz="2000" b="1" dirty="0">
              <a:solidFill>
                <a:srgbClr val="FF0000"/>
              </a:solidFill>
            </a:endParaRP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AutoNum type="circleNumWdWhitePlain"/>
            </a:pPr>
            <a:r>
              <a:rPr lang="zh-TW" altLang="en-US" sz="2000" b="1" dirty="0"/>
              <a:t>「長庚捅簍子，害其他大財團跟著遭殃、掃到流彈」</a:t>
            </a:r>
            <a:endParaRPr lang="en-US" altLang="zh-TW" sz="2000" b="1" dirty="0"/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AutoNum type="circleNumWdWhitePlain"/>
            </a:pPr>
            <a:r>
              <a:rPr lang="zh-TW" altLang="en-US" sz="2000" b="1" dirty="0">
                <a:solidFill>
                  <a:srgbClr val="FF0000"/>
                </a:solidFill>
              </a:rPr>
              <a:t>不是有醫療財團法人都是謀私利，對社會沒有貢獻，不應過於社會主義去看待此事。</a:t>
            </a:r>
            <a:endParaRPr lang="en-US" altLang="zh-TW" sz="2000" b="1" dirty="0">
              <a:solidFill>
                <a:srgbClr val="FF0000"/>
              </a:solidFill>
            </a:endParaRP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AutoNum type="circleNumWdWhitePlain"/>
            </a:pPr>
            <a:r>
              <a:rPr lang="zh-TW" altLang="en-US" sz="2000" b="1" dirty="0"/>
              <a:t>並非所有董事會都「以營利為導向」，許多董事都是經過嚴謹程序產生的，但受制「財團法人」名稱，讓由教會組成的醫療財團法人蒙受了不白之冤</a:t>
            </a:r>
            <a:r>
              <a:rPr lang="zh-TW" altLang="en-US" b="1" dirty="0"/>
              <a:t>。</a:t>
            </a:r>
            <a:r>
              <a:rPr lang="zh-TW" altLang="en-US" sz="2000" b="1" dirty="0"/>
              <a:t/>
            </a:r>
            <a:br>
              <a:rPr lang="zh-TW" altLang="en-US" sz="2000" b="1" dirty="0"/>
            </a:br>
            <a:endParaRPr lang="en-US" altLang="zh-TW" sz="2000" b="1" dirty="0"/>
          </a:p>
        </p:txBody>
      </p:sp>
      <p:sp>
        <p:nvSpPr>
          <p:cNvPr id="4" name="標題 9">
            <a:extLst>
              <a:ext uri="{FF2B5EF4-FFF2-40B4-BE49-F238E27FC236}">
                <a16:creationId xmlns="" xmlns:a16="http://schemas.microsoft.com/office/drawing/2014/main" id="{46D25FBD-632F-4532-9ADC-199F45F66B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3872" y="0"/>
            <a:ext cx="9144000" cy="913284"/>
          </a:xfrm>
          <a:solidFill>
            <a:srgbClr val="C00000"/>
          </a:solidFill>
        </p:spPr>
        <p:txBody>
          <a:bodyPr/>
          <a:lstStyle/>
          <a:p>
            <a:pPr>
              <a:spcBef>
                <a:spcPts val="1200"/>
              </a:spcBef>
            </a:pPr>
            <a:r>
              <a:rPr lang="zh-TW" alt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十大金</a:t>
            </a:r>
            <a:r>
              <a:rPr lang="zh-TW" altLang="en-US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</a:rPr>
              <a:t>句</a:t>
            </a:r>
            <a:endParaRPr lang="zh-TW" alt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9370" y="0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 smtClean="0">
                <a:solidFill>
                  <a:srgbClr val="FFFF00"/>
                </a:solidFill>
              </a:rPr>
              <a:t>附件三</a:t>
            </a:r>
            <a:endParaRPr lang="zh-TW" alt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734044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="" xmlns:a16="http://schemas.microsoft.com/office/drawing/2014/main" id="{A3A6A6C7-D952-4B3A-990E-2F454F5A46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769268"/>
            <a:ext cx="8568952" cy="3548076"/>
          </a:xfrm>
        </p:spPr>
        <p:txBody>
          <a:bodyPr/>
          <a:lstStyle/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AutoNum type="circleNumWdWhitePlain" startAt="6"/>
            </a:pPr>
            <a:r>
              <a:rPr lang="zh-TW" altLang="en-US" sz="2000" b="1" dirty="0"/>
              <a:t>當年響應政策成立醫院，現在修法限制董事席次</a:t>
            </a:r>
            <a:r>
              <a:rPr lang="zh-TW" altLang="en-US" sz="2000" b="1" dirty="0">
                <a:solidFill>
                  <a:srgbClr val="FF0000"/>
                </a:solidFill>
              </a:rPr>
              <a:t>有違「信賴保護」原則</a:t>
            </a:r>
            <a:r>
              <a:rPr lang="zh-TW" altLang="en-US" sz="2000" b="1" dirty="0"/>
              <a:t>。</a:t>
            </a:r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AutoNum type="circleNumWdWhitePlain" startAt="6"/>
            </a:pPr>
            <a:r>
              <a:rPr lang="zh-TW" altLang="en-US" sz="2000" b="1" dirty="0"/>
              <a:t>修醫療法</a:t>
            </a:r>
            <a:r>
              <a:rPr lang="zh-TW" altLang="en-US" sz="2000" b="1" dirty="0">
                <a:solidFill>
                  <a:srgbClr val="FF0000"/>
                </a:solidFill>
              </a:rPr>
              <a:t>將造成醫療財團法人出現虧損、捐助減少</a:t>
            </a:r>
            <a:r>
              <a:rPr lang="zh-TW" altLang="en-US" sz="2000" b="1" dirty="0"/>
              <a:t>，進而影響醫療品質。</a:t>
            </a:r>
            <a:endParaRPr lang="en-US" altLang="zh-TW" sz="2000" b="1" dirty="0"/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AutoNum type="circleNumWdWhitePlain" startAt="6"/>
            </a:pPr>
            <a:r>
              <a:rPr lang="zh-TW" altLang="en-US" sz="2000" b="1" dirty="0"/>
              <a:t>醫院本業利潤僅</a:t>
            </a:r>
            <a:r>
              <a:rPr lang="en-US" altLang="zh-TW" sz="2000" b="1" dirty="0"/>
              <a:t>2</a:t>
            </a:r>
            <a:r>
              <a:rPr lang="zh-TW" altLang="en-US" sz="2000" b="1" dirty="0"/>
              <a:t>～</a:t>
            </a:r>
            <a:r>
              <a:rPr lang="en-US" altLang="zh-TW" sz="2000" b="1" dirty="0"/>
              <a:t>3</a:t>
            </a:r>
            <a:r>
              <a:rPr lang="zh-TW" altLang="en-US" sz="2000" b="1" dirty="0"/>
              <a:t>％，有些都要</a:t>
            </a:r>
            <a:r>
              <a:rPr lang="zh-TW" altLang="en-US" sz="2000" b="1" dirty="0">
                <a:solidFill>
                  <a:srgbClr val="FF0000"/>
                </a:solidFill>
              </a:rPr>
              <a:t>靠業外補貼，政府管得超多</a:t>
            </a:r>
            <a:r>
              <a:rPr lang="zh-TW" altLang="en-US" sz="2000" b="1" dirty="0"/>
              <a:t>。</a:t>
            </a:r>
            <a:endParaRPr lang="en-US" altLang="zh-TW" sz="2000" b="1" dirty="0"/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AutoNum type="circleNumWdWhitePlain" startAt="6"/>
            </a:pPr>
            <a:r>
              <a:rPr lang="zh-TW" altLang="en-US" sz="2000" b="1" dirty="0"/>
              <a:t>「</a:t>
            </a:r>
            <a:r>
              <a:rPr lang="zh-TW" altLang="en-US" sz="2000" b="1" dirty="0">
                <a:solidFill>
                  <a:srgbClr val="FF0000"/>
                </a:solidFill>
              </a:rPr>
              <a:t>公益監察人好歹要懂醫療</a:t>
            </a:r>
            <a:r>
              <a:rPr lang="zh-TW" altLang="en-US" sz="2000" b="1" dirty="0"/>
              <a:t>，不能隨便派阿貓、阿狗說要來監督，日後規定倉促上路，衛福部一定會面臨立委關說」</a:t>
            </a:r>
            <a:endParaRPr lang="en-US" altLang="zh-TW" sz="2000" b="1" dirty="0"/>
          </a:p>
          <a:p>
            <a:pPr marL="457200" indent="-45720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AutoNum type="circleNumWdWhitePlain" startAt="6"/>
            </a:pPr>
            <a:r>
              <a:rPr lang="zh-TW" altLang="en-US" sz="2000" b="1" dirty="0"/>
              <a:t>衛福部自己端出的政策，都不乏</a:t>
            </a:r>
            <a:r>
              <a:rPr lang="zh-TW" altLang="en-US" sz="2000" b="1" dirty="0">
                <a:solidFill>
                  <a:srgbClr val="FF0000"/>
                </a:solidFill>
              </a:rPr>
              <a:t>肉桶政治</a:t>
            </a:r>
            <a:r>
              <a:rPr lang="zh-TW" altLang="en-US" sz="2000" b="1" dirty="0"/>
              <a:t>成分，實在</a:t>
            </a:r>
            <a:r>
              <a:rPr lang="zh-TW" altLang="en-US" sz="2000" b="1" dirty="0">
                <a:solidFill>
                  <a:srgbClr val="FF0000"/>
                </a:solidFill>
              </a:rPr>
              <a:t>沒有資格</a:t>
            </a:r>
            <a:r>
              <a:rPr lang="zh-TW" altLang="en-US" sz="2000" b="1" dirty="0"/>
              <a:t>對於經營績效較好的私立財團法人醫院下指導棋。</a:t>
            </a:r>
          </a:p>
        </p:txBody>
      </p:sp>
    </p:spTree>
    <p:extLst>
      <p:ext uri="{BB962C8B-B14F-4D97-AF65-F5344CB8AC3E}">
        <p14:creationId xmlns:p14="http://schemas.microsoft.com/office/powerpoint/2010/main" val="173115948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组合 37"/>
          <p:cNvGrpSpPr>
            <a:grpSpLocks/>
          </p:cNvGrpSpPr>
          <p:nvPr/>
        </p:nvGrpSpPr>
        <p:grpSpPr bwMode="auto">
          <a:xfrm>
            <a:off x="-160481" y="87889"/>
            <a:ext cx="3508345" cy="4752528"/>
            <a:chOff x="3173142" y="908719"/>
            <a:chExt cx="2940831" cy="4865096"/>
          </a:xfrm>
        </p:grpSpPr>
        <p:sp>
          <p:nvSpPr>
            <p:cNvPr id="6" name="椭圆 38"/>
            <p:cNvSpPr/>
            <p:nvPr/>
          </p:nvSpPr>
          <p:spPr>
            <a:xfrm>
              <a:off x="3347413" y="1431677"/>
              <a:ext cx="360425" cy="311002"/>
            </a:xfrm>
            <a:prstGeom prst="ellipse">
              <a:avLst/>
            </a:prstGeom>
            <a:gradFill flip="none" rotWithShape="1">
              <a:gsLst>
                <a:gs pos="0">
                  <a:srgbClr val="033665"/>
                </a:gs>
                <a:gs pos="55000">
                  <a:srgbClr val="1E85E2">
                    <a:shade val="67500"/>
                    <a:satMod val="115000"/>
                  </a:srgbClr>
                </a:gs>
                <a:gs pos="80000">
                  <a:srgbClr val="60AFF6"/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kern="0">
                <a:solidFill>
                  <a:sysClr val="window" lastClr="FFFFFF"/>
                </a:solidFill>
                <a:latin typeface="Calibri"/>
                <a:ea typeface="宋体"/>
              </a:endParaRPr>
            </a:p>
          </p:txBody>
        </p:sp>
        <p:sp>
          <p:nvSpPr>
            <p:cNvPr id="7" name="下箭头 2"/>
            <p:cNvSpPr/>
            <p:nvPr/>
          </p:nvSpPr>
          <p:spPr>
            <a:xfrm>
              <a:off x="3260278" y="908719"/>
              <a:ext cx="2853695" cy="4825478"/>
            </a:xfrm>
            <a:custGeom>
              <a:avLst/>
              <a:gdLst>
                <a:gd name="connsiteX0" fmla="*/ 0 w 2952329"/>
                <a:gd name="connsiteY0" fmla="*/ 3560232 h 4824537"/>
                <a:gd name="connsiteX1" fmla="*/ 326099 w 2952329"/>
                <a:gd name="connsiteY1" fmla="*/ 3560232 h 4824537"/>
                <a:gd name="connsiteX2" fmla="*/ 326099 w 2952329"/>
                <a:gd name="connsiteY2" fmla="*/ 0 h 4824537"/>
                <a:gd name="connsiteX3" fmla="*/ 2626230 w 2952329"/>
                <a:gd name="connsiteY3" fmla="*/ 0 h 4824537"/>
                <a:gd name="connsiteX4" fmla="*/ 2626230 w 2952329"/>
                <a:gd name="connsiteY4" fmla="*/ 3560232 h 4824537"/>
                <a:gd name="connsiteX5" fmla="*/ 2952329 w 2952329"/>
                <a:gd name="connsiteY5" fmla="*/ 3560232 h 4824537"/>
                <a:gd name="connsiteX6" fmla="*/ 1476165 w 2952329"/>
                <a:gd name="connsiteY6" fmla="*/ 4824537 h 4824537"/>
                <a:gd name="connsiteX7" fmla="*/ 0 w 2952329"/>
                <a:gd name="connsiteY7" fmla="*/ 3560232 h 4824537"/>
                <a:gd name="connsiteX0" fmla="*/ 0 w 2952329"/>
                <a:gd name="connsiteY0" fmla="*/ 3560232 h 4824537"/>
                <a:gd name="connsiteX1" fmla="*/ 424573 w 2952329"/>
                <a:gd name="connsiteY1" fmla="*/ 3616503 h 4824537"/>
                <a:gd name="connsiteX2" fmla="*/ 326099 w 2952329"/>
                <a:gd name="connsiteY2" fmla="*/ 0 h 4824537"/>
                <a:gd name="connsiteX3" fmla="*/ 2626230 w 2952329"/>
                <a:gd name="connsiteY3" fmla="*/ 0 h 4824537"/>
                <a:gd name="connsiteX4" fmla="*/ 2626230 w 2952329"/>
                <a:gd name="connsiteY4" fmla="*/ 3560232 h 4824537"/>
                <a:gd name="connsiteX5" fmla="*/ 2952329 w 2952329"/>
                <a:gd name="connsiteY5" fmla="*/ 3560232 h 4824537"/>
                <a:gd name="connsiteX6" fmla="*/ 1476165 w 2952329"/>
                <a:gd name="connsiteY6" fmla="*/ 4824537 h 4824537"/>
                <a:gd name="connsiteX7" fmla="*/ 0 w 2952329"/>
                <a:gd name="connsiteY7" fmla="*/ 3560232 h 4824537"/>
                <a:gd name="connsiteX0" fmla="*/ 0 w 2952329"/>
                <a:gd name="connsiteY0" fmla="*/ 3560232 h 4824537"/>
                <a:gd name="connsiteX1" fmla="*/ 424573 w 2952329"/>
                <a:gd name="connsiteY1" fmla="*/ 3616503 h 4824537"/>
                <a:gd name="connsiteX2" fmla="*/ 326099 w 2952329"/>
                <a:gd name="connsiteY2" fmla="*/ 0 h 4824537"/>
                <a:gd name="connsiteX3" fmla="*/ 2626230 w 2952329"/>
                <a:gd name="connsiteY3" fmla="*/ 0 h 4824537"/>
                <a:gd name="connsiteX4" fmla="*/ 2527756 w 2952329"/>
                <a:gd name="connsiteY4" fmla="*/ 3658706 h 4824537"/>
                <a:gd name="connsiteX5" fmla="*/ 2952329 w 2952329"/>
                <a:gd name="connsiteY5" fmla="*/ 3560232 h 4824537"/>
                <a:gd name="connsiteX6" fmla="*/ 1476165 w 2952329"/>
                <a:gd name="connsiteY6" fmla="*/ 4824537 h 4824537"/>
                <a:gd name="connsiteX7" fmla="*/ 0 w 2952329"/>
                <a:gd name="connsiteY7" fmla="*/ 3560232 h 4824537"/>
                <a:gd name="connsiteX0" fmla="*/ 0 w 2896058"/>
                <a:gd name="connsiteY0" fmla="*/ 3616503 h 4824537"/>
                <a:gd name="connsiteX1" fmla="*/ 368302 w 2896058"/>
                <a:gd name="connsiteY1" fmla="*/ 3616503 h 4824537"/>
                <a:gd name="connsiteX2" fmla="*/ 269828 w 2896058"/>
                <a:gd name="connsiteY2" fmla="*/ 0 h 4824537"/>
                <a:gd name="connsiteX3" fmla="*/ 2569959 w 2896058"/>
                <a:gd name="connsiteY3" fmla="*/ 0 h 4824537"/>
                <a:gd name="connsiteX4" fmla="*/ 2471485 w 2896058"/>
                <a:gd name="connsiteY4" fmla="*/ 3658706 h 4824537"/>
                <a:gd name="connsiteX5" fmla="*/ 2896058 w 2896058"/>
                <a:gd name="connsiteY5" fmla="*/ 3560232 h 4824537"/>
                <a:gd name="connsiteX6" fmla="*/ 1419894 w 2896058"/>
                <a:gd name="connsiteY6" fmla="*/ 4824537 h 4824537"/>
                <a:gd name="connsiteX7" fmla="*/ 0 w 2896058"/>
                <a:gd name="connsiteY7" fmla="*/ 3616503 h 4824537"/>
                <a:gd name="connsiteX0" fmla="*/ 0 w 2853855"/>
                <a:gd name="connsiteY0" fmla="*/ 3616503 h 4824537"/>
                <a:gd name="connsiteX1" fmla="*/ 368302 w 2853855"/>
                <a:gd name="connsiteY1" fmla="*/ 3616503 h 4824537"/>
                <a:gd name="connsiteX2" fmla="*/ 269828 w 2853855"/>
                <a:gd name="connsiteY2" fmla="*/ 0 h 4824537"/>
                <a:gd name="connsiteX3" fmla="*/ 2569959 w 2853855"/>
                <a:gd name="connsiteY3" fmla="*/ 0 h 4824537"/>
                <a:gd name="connsiteX4" fmla="*/ 2471485 w 2853855"/>
                <a:gd name="connsiteY4" fmla="*/ 3658706 h 4824537"/>
                <a:gd name="connsiteX5" fmla="*/ 2853855 w 2853855"/>
                <a:gd name="connsiteY5" fmla="*/ 3616503 h 4824537"/>
                <a:gd name="connsiteX6" fmla="*/ 1419894 w 2853855"/>
                <a:gd name="connsiteY6" fmla="*/ 4824537 h 4824537"/>
                <a:gd name="connsiteX7" fmla="*/ 0 w 2853855"/>
                <a:gd name="connsiteY7" fmla="*/ 3616503 h 4824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53855" h="4824537">
                  <a:moveTo>
                    <a:pt x="0" y="3616503"/>
                  </a:moveTo>
                  <a:lnTo>
                    <a:pt x="368302" y="3616503"/>
                  </a:lnTo>
                  <a:lnTo>
                    <a:pt x="269828" y="0"/>
                  </a:lnTo>
                  <a:lnTo>
                    <a:pt x="2569959" y="0"/>
                  </a:lnTo>
                  <a:lnTo>
                    <a:pt x="2471485" y="3658706"/>
                  </a:lnTo>
                  <a:lnTo>
                    <a:pt x="2853855" y="3616503"/>
                  </a:lnTo>
                  <a:lnTo>
                    <a:pt x="1419894" y="4824537"/>
                  </a:lnTo>
                  <a:lnTo>
                    <a:pt x="0" y="3616503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70C0"/>
                </a:gs>
                <a:gs pos="100000">
                  <a:srgbClr val="4BACC6">
                    <a:shade val="67500"/>
                    <a:satMod val="115000"/>
                  </a:srgbClr>
                </a:gs>
                <a:gs pos="63000">
                  <a:srgbClr val="4BACC6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kern="0">
                <a:solidFill>
                  <a:sysClr val="window" lastClr="FFFFFF"/>
                </a:solidFill>
                <a:latin typeface="Calibri"/>
                <a:ea typeface="宋体"/>
              </a:endParaRPr>
            </a:p>
          </p:txBody>
        </p:sp>
        <p:sp>
          <p:nvSpPr>
            <p:cNvPr id="8" name="下箭头 40"/>
            <p:cNvSpPr/>
            <p:nvPr/>
          </p:nvSpPr>
          <p:spPr>
            <a:xfrm>
              <a:off x="3276121" y="948337"/>
              <a:ext cx="2808146" cy="4825478"/>
            </a:xfrm>
            <a:prstGeom prst="downArrow">
              <a:avLst>
                <a:gd name="adj1" fmla="val 77909"/>
                <a:gd name="adj2" fmla="val 42824"/>
              </a:avLst>
            </a:prstGeom>
            <a:gradFill flip="none" rotWithShape="1">
              <a:gsLst>
                <a:gs pos="0">
                  <a:sysClr val="window" lastClr="FFFFFF">
                    <a:lumMod val="85000"/>
                  </a:sysClr>
                </a:gs>
                <a:gs pos="50000">
                  <a:sysClr val="window" lastClr="FFFFFF">
                    <a:lumMod val="95000"/>
                    <a:shade val="67500"/>
                    <a:satMod val="115000"/>
                  </a:sysClr>
                </a:gs>
                <a:gs pos="100000">
                  <a:sysClr val="window" lastClr="FFFFFF">
                    <a:lumMod val="95000"/>
                    <a:shade val="100000"/>
                    <a:satMod val="115000"/>
                  </a:sysClr>
                </a:gs>
              </a:gsLst>
              <a:lin ang="10800000" scaled="1"/>
              <a:tileRect/>
            </a:gradFill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kern="0">
                <a:solidFill>
                  <a:sysClr val="window" lastClr="FFFFFF"/>
                </a:solidFill>
                <a:latin typeface="Calibri"/>
                <a:ea typeface="宋体"/>
              </a:endParaRPr>
            </a:p>
          </p:txBody>
        </p:sp>
        <p:sp>
          <p:nvSpPr>
            <p:cNvPr id="9" name="圆角矩形 4"/>
            <p:cNvSpPr/>
            <p:nvPr/>
          </p:nvSpPr>
          <p:spPr>
            <a:xfrm>
              <a:off x="3347413" y="1546570"/>
              <a:ext cx="2305136" cy="586347"/>
            </a:xfrm>
            <a:custGeom>
              <a:avLst/>
              <a:gdLst>
                <a:gd name="connsiteX0" fmla="*/ 0 w 2304256"/>
                <a:gd name="connsiteY0" fmla="*/ 96013 h 576064"/>
                <a:gd name="connsiteX1" fmla="*/ 96013 w 2304256"/>
                <a:gd name="connsiteY1" fmla="*/ 0 h 576064"/>
                <a:gd name="connsiteX2" fmla="*/ 2208243 w 2304256"/>
                <a:gd name="connsiteY2" fmla="*/ 0 h 576064"/>
                <a:gd name="connsiteX3" fmla="*/ 2304256 w 2304256"/>
                <a:gd name="connsiteY3" fmla="*/ 96013 h 576064"/>
                <a:gd name="connsiteX4" fmla="*/ 2304256 w 2304256"/>
                <a:gd name="connsiteY4" fmla="*/ 480051 h 576064"/>
                <a:gd name="connsiteX5" fmla="*/ 2208243 w 2304256"/>
                <a:gd name="connsiteY5" fmla="*/ 576064 h 576064"/>
                <a:gd name="connsiteX6" fmla="*/ 96013 w 2304256"/>
                <a:gd name="connsiteY6" fmla="*/ 576064 h 576064"/>
                <a:gd name="connsiteX7" fmla="*/ 0 w 2304256"/>
                <a:gd name="connsiteY7" fmla="*/ 480051 h 576064"/>
                <a:gd name="connsiteX8" fmla="*/ 0 w 2304256"/>
                <a:gd name="connsiteY8" fmla="*/ 96013 h 576064"/>
                <a:gd name="connsiteX0" fmla="*/ 9525 w 2304256"/>
                <a:gd name="connsiteY0" fmla="*/ 26566 h 592342"/>
                <a:gd name="connsiteX1" fmla="*/ 96013 w 2304256"/>
                <a:gd name="connsiteY1" fmla="*/ 16278 h 592342"/>
                <a:gd name="connsiteX2" fmla="*/ 2208243 w 2304256"/>
                <a:gd name="connsiteY2" fmla="*/ 16278 h 592342"/>
                <a:gd name="connsiteX3" fmla="*/ 2304256 w 2304256"/>
                <a:gd name="connsiteY3" fmla="*/ 112291 h 592342"/>
                <a:gd name="connsiteX4" fmla="*/ 2304256 w 2304256"/>
                <a:gd name="connsiteY4" fmla="*/ 496329 h 592342"/>
                <a:gd name="connsiteX5" fmla="*/ 2208243 w 2304256"/>
                <a:gd name="connsiteY5" fmla="*/ 592342 h 592342"/>
                <a:gd name="connsiteX6" fmla="*/ 96013 w 2304256"/>
                <a:gd name="connsiteY6" fmla="*/ 592342 h 592342"/>
                <a:gd name="connsiteX7" fmla="*/ 0 w 2304256"/>
                <a:gd name="connsiteY7" fmla="*/ 496329 h 592342"/>
                <a:gd name="connsiteX8" fmla="*/ 9525 w 2304256"/>
                <a:gd name="connsiteY8" fmla="*/ 26566 h 592342"/>
                <a:gd name="connsiteX0" fmla="*/ 9525 w 2304256"/>
                <a:gd name="connsiteY0" fmla="*/ 12832 h 578608"/>
                <a:gd name="connsiteX1" fmla="*/ 134113 w 2304256"/>
                <a:gd name="connsiteY1" fmla="*/ 88269 h 578608"/>
                <a:gd name="connsiteX2" fmla="*/ 2208243 w 2304256"/>
                <a:gd name="connsiteY2" fmla="*/ 2544 h 578608"/>
                <a:gd name="connsiteX3" fmla="*/ 2304256 w 2304256"/>
                <a:gd name="connsiteY3" fmla="*/ 98557 h 578608"/>
                <a:gd name="connsiteX4" fmla="*/ 2304256 w 2304256"/>
                <a:gd name="connsiteY4" fmla="*/ 482595 h 578608"/>
                <a:gd name="connsiteX5" fmla="*/ 2208243 w 2304256"/>
                <a:gd name="connsiteY5" fmla="*/ 578608 h 578608"/>
                <a:gd name="connsiteX6" fmla="*/ 96013 w 2304256"/>
                <a:gd name="connsiteY6" fmla="*/ 578608 h 578608"/>
                <a:gd name="connsiteX7" fmla="*/ 0 w 2304256"/>
                <a:gd name="connsiteY7" fmla="*/ 482595 h 578608"/>
                <a:gd name="connsiteX8" fmla="*/ 9525 w 2304256"/>
                <a:gd name="connsiteY8" fmla="*/ 12832 h 578608"/>
                <a:gd name="connsiteX0" fmla="*/ 9525 w 2304256"/>
                <a:gd name="connsiteY0" fmla="*/ 15517 h 581293"/>
                <a:gd name="connsiteX1" fmla="*/ 181738 w 2304256"/>
                <a:gd name="connsiteY1" fmla="*/ 62379 h 581293"/>
                <a:gd name="connsiteX2" fmla="*/ 2208243 w 2304256"/>
                <a:gd name="connsiteY2" fmla="*/ 5229 h 581293"/>
                <a:gd name="connsiteX3" fmla="*/ 2304256 w 2304256"/>
                <a:gd name="connsiteY3" fmla="*/ 101242 h 581293"/>
                <a:gd name="connsiteX4" fmla="*/ 2304256 w 2304256"/>
                <a:gd name="connsiteY4" fmla="*/ 485280 h 581293"/>
                <a:gd name="connsiteX5" fmla="*/ 2208243 w 2304256"/>
                <a:gd name="connsiteY5" fmla="*/ 581293 h 581293"/>
                <a:gd name="connsiteX6" fmla="*/ 96013 w 2304256"/>
                <a:gd name="connsiteY6" fmla="*/ 581293 h 581293"/>
                <a:gd name="connsiteX7" fmla="*/ 0 w 2304256"/>
                <a:gd name="connsiteY7" fmla="*/ 485280 h 581293"/>
                <a:gd name="connsiteX8" fmla="*/ 9525 w 2304256"/>
                <a:gd name="connsiteY8" fmla="*/ 15517 h 581293"/>
                <a:gd name="connsiteX0" fmla="*/ 180226 w 2474957"/>
                <a:gd name="connsiteY0" fmla="*/ 13736 h 579512"/>
                <a:gd name="connsiteX1" fmla="*/ 352439 w 2474957"/>
                <a:gd name="connsiteY1" fmla="*/ 60598 h 579512"/>
                <a:gd name="connsiteX2" fmla="*/ 2378944 w 2474957"/>
                <a:gd name="connsiteY2" fmla="*/ 3448 h 579512"/>
                <a:gd name="connsiteX3" fmla="*/ 2474957 w 2474957"/>
                <a:gd name="connsiteY3" fmla="*/ 99461 h 579512"/>
                <a:gd name="connsiteX4" fmla="*/ 2474957 w 2474957"/>
                <a:gd name="connsiteY4" fmla="*/ 483499 h 579512"/>
                <a:gd name="connsiteX5" fmla="*/ 2378944 w 2474957"/>
                <a:gd name="connsiteY5" fmla="*/ 579512 h 579512"/>
                <a:gd name="connsiteX6" fmla="*/ 266714 w 2474957"/>
                <a:gd name="connsiteY6" fmla="*/ 579512 h 579512"/>
                <a:gd name="connsiteX7" fmla="*/ 170701 w 2474957"/>
                <a:gd name="connsiteY7" fmla="*/ 483499 h 579512"/>
                <a:gd name="connsiteX8" fmla="*/ 180226 w 2474957"/>
                <a:gd name="connsiteY8" fmla="*/ 13736 h 579512"/>
                <a:gd name="connsiteX0" fmla="*/ 9525 w 2304256"/>
                <a:gd name="connsiteY0" fmla="*/ 12297 h 578073"/>
                <a:gd name="connsiteX1" fmla="*/ 181738 w 2304256"/>
                <a:gd name="connsiteY1" fmla="*/ 59159 h 578073"/>
                <a:gd name="connsiteX2" fmla="*/ 2208243 w 2304256"/>
                <a:gd name="connsiteY2" fmla="*/ 2009 h 578073"/>
                <a:gd name="connsiteX3" fmla="*/ 2304256 w 2304256"/>
                <a:gd name="connsiteY3" fmla="*/ 98022 h 578073"/>
                <a:gd name="connsiteX4" fmla="*/ 2304256 w 2304256"/>
                <a:gd name="connsiteY4" fmla="*/ 482060 h 578073"/>
                <a:gd name="connsiteX5" fmla="*/ 2208243 w 2304256"/>
                <a:gd name="connsiteY5" fmla="*/ 578073 h 578073"/>
                <a:gd name="connsiteX6" fmla="*/ 96013 w 2304256"/>
                <a:gd name="connsiteY6" fmla="*/ 578073 h 578073"/>
                <a:gd name="connsiteX7" fmla="*/ 0 w 2304256"/>
                <a:gd name="connsiteY7" fmla="*/ 482060 h 578073"/>
                <a:gd name="connsiteX8" fmla="*/ 9525 w 2304256"/>
                <a:gd name="connsiteY8" fmla="*/ 12297 h 578073"/>
                <a:gd name="connsiteX0" fmla="*/ 9525 w 2304256"/>
                <a:gd name="connsiteY0" fmla="*/ 15517 h 581293"/>
                <a:gd name="connsiteX1" fmla="*/ 181738 w 2304256"/>
                <a:gd name="connsiteY1" fmla="*/ 62379 h 581293"/>
                <a:gd name="connsiteX2" fmla="*/ 2208243 w 2304256"/>
                <a:gd name="connsiteY2" fmla="*/ 5229 h 581293"/>
                <a:gd name="connsiteX3" fmla="*/ 2304256 w 2304256"/>
                <a:gd name="connsiteY3" fmla="*/ 101242 h 581293"/>
                <a:gd name="connsiteX4" fmla="*/ 2304256 w 2304256"/>
                <a:gd name="connsiteY4" fmla="*/ 485280 h 581293"/>
                <a:gd name="connsiteX5" fmla="*/ 2208243 w 2304256"/>
                <a:gd name="connsiteY5" fmla="*/ 581293 h 581293"/>
                <a:gd name="connsiteX6" fmla="*/ 96013 w 2304256"/>
                <a:gd name="connsiteY6" fmla="*/ 581293 h 581293"/>
                <a:gd name="connsiteX7" fmla="*/ 0 w 2304256"/>
                <a:gd name="connsiteY7" fmla="*/ 485280 h 581293"/>
                <a:gd name="connsiteX8" fmla="*/ 9525 w 2304256"/>
                <a:gd name="connsiteY8" fmla="*/ 15517 h 581293"/>
                <a:gd name="connsiteX0" fmla="*/ 9525 w 2304256"/>
                <a:gd name="connsiteY0" fmla="*/ 21492 h 587268"/>
                <a:gd name="connsiteX1" fmla="*/ 181738 w 2304256"/>
                <a:gd name="connsiteY1" fmla="*/ 30254 h 587268"/>
                <a:gd name="connsiteX2" fmla="*/ 2208243 w 2304256"/>
                <a:gd name="connsiteY2" fmla="*/ 11204 h 587268"/>
                <a:gd name="connsiteX3" fmla="*/ 2304256 w 2304256"/>
                <a:gd name="connsiteY3" fmla="*/ 107217 h 587268"/>
                <a:gd name="connsiteX4" fmla="*/ 2304256 w 2304256"/>
                <a:gd name="connsiteY4" fmla="*/ 491255 h 587268"/>
                <a:gd name="connsiteX5" fmla="*/ 2208243 w 2304256"/>
                <a:gd name="connsiteY5" fmla="*/ 587268 h 587268"/>
                <a:gd name="connsiteX6" fmla="*/ 96013 w 2304256"/>
                <a:gd name="connsiteY6" fmla="*/ 587268 h 587268"/>
                <a:gd name="connsiteX7" fmla="*/ 0 w 2304256"/>
                <a:gd name="connsiteY7" fmla="*/ 491255 h 587268"/>
                <a:gd name="connsiteX8" fmla="*/ 9525 w 2304256"/>
                <a:gd name="connsiteY8" fmla="*/ 21492 h 587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04256" h="587268">
                  <a:moveTo>
                    <a:pt x="9525" y="21492"/>
                  </a:moveTo>
                  <a:cubicBezTo>
                    <a:pt x="9525" y="-31535"/>
                    <a:pt x="11061" y="30254"/>
                    <a:pt x="181738" y="30254"/>
                  </a:cubicBezTo>
                  <a:lnTo>
                    <a:pt x="2208243" y="11204"/>
                  </a:lnTo>
                  <a:cubicBezTo>
                    <a:pt x="2261270" y="11204"/>
                    <a:pt x="2304256" y="54190"/>
                    <a:pt x="2304256" y="107217"/>
                  </a:cubicBezTo>
                  <a:lnTo>
                    <a:pt x="2304256" y="491255"/>
                  </a:lnTo>
                  <a:cubicBezTo>
                    <a:pt x="2304256" y="544282"/>
                    <a:pt x="2261270" y="587268"/>
                    <a:pt x="2208243" y="587268"/>
                  </a:cubicBezTo>
                  <a:lnTo>
                    <a:pt x="96013" y="587268"/>
                  </a:lnTo>
                  <a:cubicBezTo>
                    <a:pt x="42986" y="587268"/>
                    <a:pt x="0" y="544282"/>
                    <a:pt x="0" y="491255"/>
                  </a:cubicBezTo>
                  <a:cubicBezTo>
                    <a:pt x="0" y="363242"/>
                    <a:pt x="9525" y="149505"/>
                    <a:pt x="9525" y="2149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1E85E2">
                    <a:shade val="30000"/>
                    <a:satMod val="115000"/>
                  </a:srgbClr>
                </a:gs>
                <a:gs pos="96000">
                  <a:srgbClr val="1E85E2">
                    <a:shade val="67500"/>
                    <a:satMod val="115000"/>
                  </a:srgbClr>
                </a:gs>
                <a:gs pos="6000">
                  <a:srgbClr val="0E81E9"/>
                </a:gs>
                <a:gs pos="100000">
                  <a:srgbClr val="1E85E2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kern="0">
                <a:solidFill>
                  <a:sysClr val="window" lastClr="FFFFFF"/>
                </a:solidFill>
                <a:latin typeface="Calibri"/>
                <a:ea typeface="宋体"/>
              </a:endParaRPr>
            </a:p>
          </p:txBody>
        </p:sp>
        <p:pic>
          <p:nvPicPr>
            <p:cNvPr id="10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66" r="7205" b="57680"/>
            <a:stretch>
              <a:fillRect/>
            </a:stretch>
          </p:blipFill>
          <p:spPr bwMode="auto">
            <a:xfrm rot="10800000" flipH="1">
              <a:off x="3173142" y="2123331"/>
              <a:ext cx="2520314" cy="730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1" name="组合 37"/>
          <p:cNvGrpSpPr>
            <a:grpSpLocks/>
          </p:cNvGrpSpPr>
          <p:nvPr/>
        </p:nvGrpSpPr>
        <p:grpSpPr bwMode="auto">
          <a:xfrm>
            <a:off x="3025922" y="126590"/>
            <a:ext cx="3278949" cy="4752528"/>
            <a:chOff x="3173142" y="908719"/>
            <a:chExt cx="2940831" cy="4865096"/>
          </a:xfrm>
        </p:grpSpPr>
        <p:sp>
          <p:nvSpPr>
            <p:cNvPr id="12" name="椭圆 38"/>
            <p:cNvSpPr/>
            <p:nvPr/>
          </p:nvSpPr>
          <p:spPr>
            <a:xfrm>
              <a:off x="3347413" y="1431677"/>
              <a:ext cx="360425" cy="311002"/>
            </a:xfrm>
            <a:prstGeom prst="ellipse">
              <a:avLst/>
            </a:prstGeom>
            <a:gradFill flip="none" rotWithShape="1">
              <a:gsLst>
                <a:gs pos="0">
                  <a:srgbClr val="033665"/>
                </a:gs>
                <a:gs pos="55000">
                  <a:srgbClr val="1E85E2">
                    <a:shade val="67500"/>
                    <a:satMod val="115000"/>
                  </a:srgbClr>
                </a:gs>
                <a:gs pos="80000">
                  <a:srgbClr val="60AFF6"/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kern="0">
                <a:solidFill>
                  <a:sysClr val="window" lastClr="FFFFFF"/>
                </a:solidFill>
                <a:latin typeface="Calibri"/>
                <a:ea typeface="宋体"/>
              </a:endParaRPr>
            </a:p>
          </p:txBody>
        </p:sp>
        <p:sp>
          <p:nvSpPr>
            <p:cNvPr id="13" name="下箭头 2"/>
            <p:cNvSpPr/>
            <p:nvPr/>
          </p:nvSpPr>
          <p:spPr>
            <a:xfrm>
              <a:off x="3260278" y="908719"/>
              <a:ext cx="2853695" cy="4825478"/>
            </a:xfrm>
            <a:custGeom>
              <a:avLst/>
              <a:gdLst>
                <a:gd name="connsiteX0" fmla="*/ 0 w 2952329"/>
                <a:gd name="connsiteY0" fmla="*/ 3560232 h 4824537"/>
                <a:gd name="connsiteX1" fmla="*/ 326099 w 2952329"/>
                <a:gd name="connsiteY1" fmla="*/ 3560232 h 4824537"/>
                <a:gd name="connsiteX2" fmla="*/ 326099 w 2952329"/>
                <a:gd name="connsiteY2" fmla="*/ 0 h 4824537"/>
                <a:gd name="connsiteX3" fmla="*/ 2626230 w 2952329"/>
                <a:gd name="connsiteY3" fmla="*/ 0 h 4824537"/>
                <a:gd name="connsiteX4" fmla="*/ 2626230 w 2952329"/>
                <a:gd name="connsiteY4" fmla="*/ 3560232 h 4824537"/>
                <a:gd name="connsiteX5" fmla="*/ 2952329 w 2952329"/>
                <a:gd name="connsiteY5" fmla="*/ 3560232 h 4824537"/>
                <a:gd name="connsiteX6" fmla="*/ 1476165 w 2952329"/>
                <a:gd name="connsiteY6" fmla="*/ 4824537 h 4824537"/>
                <a:gd name="connsiteX7" fmla="*/ 0 w 2952329"/>
                <a:gd name="connsiteY7" fmla="*/ 3560232 h 4824537"/>
                <a:gd name="connsiteX0" fmla="*/ 0 w 2952329"/>
                <a:gd name="connsiteY0" fmla="*/ 3560232 h 4824537"/>
                <a:gd name="connsiteX1" fmla="*/ 424573 w 2952329"/>
                <a:gd name="connsiteY1" fmla="*/ 3616503 h 4824537"/>
                <a:gd name="connsiteX2" fmla="*/ 326099 w 2952329"/>
                <a:gd name="connsiteY2" fmla="*/ 0 h 4824537"/>
                <a:gd name="connsiteX3" fmla="*/ 2626230 w 2952329"/>
                <a:gd name="connsiteY3" fmla="*/ 0 h 4824537"/>
                <a:gd name="connsiteX4" fmla="*/ 2626230 w 2952329"/>
                <a:gd name="connsiteY4" fmla="*/ 3560232 h 4824537"/>
                <a:gd name="connsiteX5" fmla="*/ 2952329 w 2952329"/>
                <a:gd name="connsiteY5" fmla="*/ 3560232 h 4824537"/>
                <a:gd name="connsiteX6" fmla="*/ 1476165 w 2952329"/>
                <a:gd name="connsiteY6" fmla="*/ 4824537 h 4824537"/>
                <a:gd name="connsiteX7" fmla="*/ 0 w 2952329"/>
                <a:gd name="connsiteY7" fmla="*/ 3560232 h 4824537"/>
                <a:gd name="connsiteX0" fmla="*/ 0 w 2952329"/>
                <a:gd name="connsiteY0" fmla="*/ 3560232 h 4824537"/>
                <a:gd name="connsiteX1" fmla="*/ 424573 w 2952329"/>
                <a:gd name="connsiteY1" fmla="*/ 3616503 h 4824537"/>
                <a:gd name="connsiteX2" fmla="*/ 326099 w 2952329"/>
                <a:gd name="connsiteY2" fmla="*/ 0 h 4824537"/>
                <a:gd name="connsiteX3" fmla="*/ 2626230 w 2952329"/>
                <a:gd name="connsiteY3" fmla="*/ 0 h 4824537"/>
                <a:gd name="connsiteX4" fmla="*/ 2527756 w 2952329"/>
                <a:gd name="connsiteY4" fmla="*/ 3658706 h 4824537"/>
                <a:gd name="connsiteX5" fmla="*/ 2952329 w 2952329"/>
                <a:gd name="connsiteY5" fmla="*/ 3560232 h 4824537"/>
                <a:gd name="connsiteX6" fmla="*/ 1476165 w 2952329"/>
                <a:gd name="connsiteY6" fmla="*/ 4824537 h 4824537"/>
                <a:gd name="connsiteX7" fmla="*/ 0 w 2952329"/>
                <a:gd name="connsiteY7" fmla="*/ 3560232 h 4824537"/>
                <a:gd name="connsiteX0" fmla="*/ 0 w 2896058"/>
                <a:gd name="connsiteY0" fmla="*/ 3616503 h 4824537"/>
                <a:gd name="connsiteX1" fmla="*/ 368302 w 2896058"/>
                <a:gd name="connsiteY1" fmla="*/ 3616503 h 4824537"/>
                <a:gd name="connsiteX2" fmla="*/ 269828 w 2896058"/>
                <a:gd name="connsiteY2" fmla="*/ 0 h 4824537"/>
                <a:gd name="connsiteX3" fmla="*/ 2569959 w 2896058"/>
                <a:gd name="connsiteY3" fmla="*/ 0 h 4824537"/>
                <a:gd name="connsiteX4" fmla="*/ 2471485 w 2896058"/>
                <a:gd name="connsiteY4" fmla="*/ 3658706 h 4824537"/>
                <a:gd name="connsiteX5" fmla="*/ 2896058 w 2896058"/>
                <a:gd name="connsiteY5" fmla="*/ 3560232 h 4824537"/>
                <a:gd name="connsiteX6" fmla="*/ 1419894 w 2896058"/>
                <a:gd name="connsiteY6" fmla="*/ 4824537 h 4824537"/>
                <a:gd name="connsiteX7" fmla="*/ 0 w 2896058"/>
                <a:gd name="connsiteY7" fmla="*/ 3616503 h 4824537"/>
                <a:gd name="connsiteX0" fmla="*/ 0 w 2853855"/>
                <a:gd name="connsiteY0" fmla="*/ 3616503 h 4824537"/>
                <a:gd name="connsiteX1" fmla="*/ 368302 w 2853855"/>
                <a:gd name="connsiteY1" fmla="*/ 3616503 h 4824537"/>
                <a:gd name="connsiteX2" fmla="*/ 269828 w 2853855"/>
                <a:gd name="connsiteY2" fmla="*/ 0 h 4824537"/>
                <a:gd name="connsiteX3" fmla="*/ 2569959 w 2853855"/>
                <a:gd name="connsiteY3" fmla="*/ 0 h 4824537"/>
                <a:gd name="connsiteX4" fmla="*/ 2471485 w 2853855"/>
                <a:gd name="connsiteY4" fmla="*/ 3658706 h 4824537"/>
                <a:gd name="connsiteX5" fmla="*/ 2853855 w 2853855"/>
                <a:gd name="connsiteY5" fmla="*/ 3616503 h 4824537"/>
                <a:gd name="connsiteX6" fmla="*/ 1419894 w 2853855"/>
                <a:gd name="connsiteY6" fmla="*/ 4824537 h 4824537"/>
                <a:gd name="connsiteX7" fmla="*/ 0 w 2853855"/>
                <a:gd name="connsiteY7" fmla="*/ 3616503 h 4824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53855" h="4824537">
                  <a:moveTo>
                    <a:pt x="0" y="3616503"/>
                  </a:moveTo>
                  <a:lnTo>
                    <a:pt x="368302" y="3616503"/>
                  </a:lnTo>
                  <a:lnTo>
                    <a:pt x="269828" y="0"/>
                  </a:lnTo>
                  <a:lnTo>
                    <a:pt x="2569959" y="0"/>
                  </a:lnTo>
                  <a:lnTo>
                    <a:pt x="2471485" y="3658706"/>
                  </a:lnTo>
                  <a:lnTo>
                    <a:pt x="2853855" y="3616503"/>
                  </a:lnTo>
                  <a:lnTo>
                    <a:pt x="1419894" y="4824537"/>
                  </a:lnTo>
                  <a:lnTo>
                    <a:pt x="0" y="3616503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70C0"/>
                </a:gs>
                <a:gs pos="100000">
                  <a:srgbClr val="4BACC6">
                    <a:shade val="67500"/>
                    <a:satMod val="115000"/>
                  </a:srgbClr>
                </a:gs>
                <a:gs pos="63000">
                  <a:srgbClr val="4BACC6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kern="0">
                <a:solidFill>
                  <a:sysClr val="window" lastClr="FFFFFF"/>
                </a:solidFill>
                <a:latin typeface="Calibri"/>
                <a:ea typeface="宋体"/>
              </a:endParaRPr>
            </a:p>
          </p:txBody>
        </p:sp>
        <p:sp>
          <p:nvSpPr>
            <p:cNvPr id="14" name="下箭头 40"/>
            <p:cNvSpPr/>
            <p:nvPr/>
          </p:nvSpPr>
          <p:spPr>
            <a:xfrm>
              <a:off x="3276121" y="948337"/>
              <a:ext cx="2808146" cy="4825478"/>
            </a:xfrm>
            <a:prstGeom prst="downArrow">
              <a:avLst>
                <a:gd name="adj1" fmla="val 77909"/>
                <a:gd name="adj2" fmla="val 42824"/>
              </a:avLst>
            </a:prstGeom>
            <a:gradFill flip="none" rotWithShape="1">
              <a:gsLst>
                <a:gs pos="0">
                  <a:sysClr val="window" lastClr="FFFFFF">
                    <a:lumMod val="85000"/>
                  </a:sysClr>
                </a:gs>
                <a:gs pos="50000">
                  <a:sysClr val="window" lastClr="FFFFFF">
                    <a:lumMod val="95000"/>
                    <a:shade val="67500"/>
                    <a:satMod val="115000"/>
                  </a:sysClr>
                </a:gs>
                <a:gs pos="100000">
                  <a:sysClr val="window" lastClr="FFFFFF">
                    <a:lumMod val="95000"/>
                    <a:shade val="100000"/>
                    <a:satMod val="115000"/>
                  </a:sysClr>
                </a:gs>
              </a:gsLst>
              <a:lin ang="10800000" scaled="1"/>
              <a:tileRect/>
            </a:gradFill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kern="0">
                <a:solidFill>
                  <a:sysClr val="window" lastClr="FFFFFF"/>
                </a:solidFill>
                <a:latin typeface="Calibri"/>
                <a:ea typeface="宋体"/>
              </a:endParaRPr>
            </a:p>
          </p:txBody>
        </p:sp>
        <p:sp>
          <p:nvSpPr>
            <p:cNvPr id="15" name="圆角矩形 4"/>
            <p:cNvSpPr/>
            <p:nvPr/>
          </p:nvSpPr>
          <p:spPr>
            <a:xfrm>
              <a:off x="3347413" y="1546570"/>
              <a:ext cx="2305136" cy="586347"/>
            </a:xfrm>
            <a:custGeom>
              <a:avLst/>
              <a:gdLst>
                <a:gd name="connsiteX0" fmla="*/ 0 w 2304256"/>
                <a:gd name="connsiteY0" fmla="*/ 96013 h 576064"/>
                <a:gd name="connsiteX1" fmla="*/ 96013 w 2304256"/>
                <a:gd name="connsiteY1" fmla="*/ 0 h 576064"/>
                <a:gd name="connsiteX2" fmla="*/ 2208243 w 2304256"/>
                <a:gd name="connsiteY2" fmla="*/ 0 h 576064"/>
                <a:gd name="connsiteX3" fmla="*/ 2304256 w 2304256"/>
                <a:gd name="connsiteY3" fmla="*/ 96013 h 576064"/>
                <a:gd name="connsiteX4" fmla="*/ 2304256 w 2304256"/>
                <a:gd name="connsiteY4" fmla="*/ 480051 h 576064"/>
                <a:gd name="connsiteX5" fmla="*/ 2208243 w 2304256"/>
                <a:gd name="connsiteY5" fmla="*/ 576064 h 576064"/>
                <a:gd name="connsiteX6" fmla="*/ 96013 w 2304256"/>
                <a:gd name="connsiteY6" fmla="*/ 576064 h 576064"/>
                <a:gd name="connsiteX7" fmla="*/ 0 w 2304256"/>
                <a:gd name="connsiteY7" fmla="*/ 480051 h 576064"/>
                <a:gd name="connsiteX8" fmla="*/ 0 w 2304256"/>
                <a:gd name="connsiteY8" fmla="*/ 96013 h 576064"/>
                <a:gd name="connsiteX0" fmla="*/ 9525 w 2304256"/>
                <a:gd name="connsiteY0" fmla="*/ 26566 h 592342"/>
                <a:gd name="connsiteX1" fmla="*/ 96013 w 2304256"/>
                <a:gd name="connsiteY1" fmla="*/ 16278 h 592342"/>
                <a:gd name="connsiteX2" fmla="*/ 2208243 w 2304256"/>
                <a:gd name="connsiteY2" fmla="*/ 16278 h 592342"/>
                <a:gd name="connsiteX3" fmla="*/ 2304256 w 2304256"/>
                <a:gd name="connsiteY3" fmla="*/ 112291 h 592342"/>
                <a:gd name="connsiteX4" fmla="*/ 2304256 w 2304256"/>
                <a:gd name="connsiteY4" fmla="*/ 496329 h 592342"/>
                <a:gd name="connsiteX5" fmla="*/ 2208243 w 2304256"/>
                <a:gd name="connsiteY5" fmla="*/ 592342 h 592342"/>
                <a:gd name="connsiteX6" fmla="*/ 96013 w 2304256"/>
                <a:gd name="connsiteY6" fmla="*/ 592342 h 592342"/>
                <a:gd name="connsiteX7" fmla="*/ 0 w 2304256"/>
                <a:gd name="connsiteY7" fmla="*/ 496329 h 592342"/>
                <a:gd name="connsiteX8" fmla="*/ 9525 w 2304256"/>
                <a:gd name="connsiteY8" fmla="*/ 26566 h 592342"/>
                <a:gd name="connsiteX0" fmla="*/ 9525 w 2304256"/>
                <a:gd name="connsiteY0" fmla="*/ 12832 h 578608"/>
                <a:gd name="connsiteX1" fmla="*/ 134113 w 2304256"/>
                <a:gd name="connsiteY1" fmla="*/ 88269 h 578608"/>
                <a:gd name="connsiteX2" fmla="*/ 2208243 w 2304256"/>
                <a:gd name="connsiteY2" fmla="*/ 2544 h 578608"/>
                <a:gd name="connsiteX3" fmla="*/ 2304256 w 2304256"/>
                <a:gd name="connsiteY3" fmla="*/ 98557 h 578608"/>
                <a:gd name="connsiteX4" fmla="*/ 2304256 w 2304256"/>
                <a:gd name="connsiteY4" fmla="*/ 482595 h 578608"/>
                <a:gd name="connsiteX5" fmla="*/ 2208243 w 2304256"/>
                <a:gd name="connsiteY5" fmla="*/ 578608 h 578608"/>
                <a:gd name="connsiteX6" fmla="*/ 96013 w 2304256"/>
                <a:gd name="connsiteY6" fmla="*/ 578608 h 578608"/>
                <a:gd name="connsiteX7" fmla="*/ 0 w 2304256"/>
                <a:gd name="connsiteY7" fmla="*/ 482595 h 578608"/>
                <a:gd name="connsiteX8" fmla="*/ 9525 w 2304256"/>
                <a:gd name="connsiteY8" fmla="*/ 12832 h 578608"/>
                <a:gd name="connsiteX0" fmla="*/ 9525 w 2304256"/>
                <a:gd name="connsiteY0" fmla="*/ 15517 h 581293"/>
                <a:gd name="connsiteX1" fmla="*/ 181738 w 2304256"/>
                <a:gd name="connsiteY1" fmla="*/ 62379 h 581293"/>
                <a:gd name="connsiteX2" fmla="*/ 2208243 w 2304256"/>
                <a:gd name="connsiteY2" fmla="*/ 5229 h 581293"/>
                <a:gd name="connsiteX3" fmla="*/ 2304256 w 2304256"/>
                <a:gd name="connsiteY3" fmla="*/ 101242 h 581293"/>
                <a:gd name="connsiteX4" fmla="*/ 2304256 w 2304256"/>
                <a:gd name="connsiteY4" fmla="*/ 485280 h 581293"/>
                <a:gd name="connsiteX5" fmla="*/ 2208243 w 2304256"/>
                <a:gd name="connsiteY5" fmla="*/ 581293 h 581293"/>
                <a:gd name="connsiteX6" fmla="*/ 96013 w 2304256"/>
                <a:gd name="connsiteY6" fmla="*/ 581293 h 581293"/>
                <a:gd name="connsiteX7" fmla="*/ 0 w 2304256"/>
                <a:gd name="connsiteY7" fmla="*/ 485280 h 581293"/>
                <a:gd name="connsiteX8" fmla="*/ 9525 w 2304256"/>
                <a:gd name="connsiteY8" fmla="*/ 15517 h 581293"/>
                <a:gd name="connsiteX0" fmla="*/ 180226 w 2474957"/>
                <a:gd name="connsiteY0" fmla="*/ 13736 h 579512"/>
                <a:gd name="connsiteX1" fmla="*/ 352439 w 2474957"/>
                <a:gd name="connsiteY1" fmla="*/ 60598 h 579512"/>
                <a:gd name="connsiteX2" fmla="*/ 2378944 w 2474957"/>
                <a:gd name="connsiteY2" fmla="*/ 3448 h 579512"/>
                <a:gd name="connsiteX3" fmla="*/ 2474957 w 2474957"/>
                <a:gd name="connsiteY3" fmla="*/ 99461 h 579512"/>
                <a:gd name="connsiteX4" fmla="*/ 2474957 w 2474957"/>
                <a:gd name="connsiteY4" fmla="*/ 483499 h 579512"/>
                <a:gd name="connsiteX5" fmla="*/ 2378944 w 2474957"/>
                <a:gd name="connsiteY5" fmla="*/ 579512 h 579512"/>
                <a:gd name="connsiteX6" fmla="*/ 266714 w 2474957"/>
                <a:gd name="connsiteY6" fmla="*/ 579512 h 579512"/>
                <a:gd name="connsiteX7" fmla="*/ 170701 w 2474957"/>
                <a:gd name="connsiteY7" fmla="*/ 483499 h 579512"/>
                <a:gd name="connsiteX8" fmla="*/ 180226 w 2474957"/>
                <a:gd name="connsiteY8" fmla="*/ 13736 h 579512"/>
                <a:gd name="connsiteX0" fmla="*/ 9525 w 2304256"/>
                <a:gd name="connsiteY0" fmla="*/ 12297 h 578073"/>
                <a:gd name="connsiteX1" fmla="*/ 181738 w 2304256"/>
                <a:gd name="connsiteY1" fmla="*/ 59159 h 578073"/>
                <a:gd name="connsiteX2" fmla="*/ 2208243 w 2304256"/>
                <a:gd name="connsiteY2" fmla="*/ 2009 h 578073"/>
                <a:gd name="connsiteX3" fmla="*/ 2304256 w 2304256"/>
                <a:gd name="connsiteY3" fmla="*/ 98022 h 578073"/>
                <a:gd name="connsiteX4" fmla="*/ 2304256 w 2304256"/>
                <a:gd name="connsiteY4" fmla="*/ 482060 h 578073"/>
                <a:gd name="connsiteX5" fmla="*/ 2208243 w 2304256"/>
                <a:gd name="connsiteY5" fmla="*/ 578073 h 578073"/>
                <a:gd name="connsiteX6" fmla="*/ 96013 w 2304256"/>
                <a:gd name="connsiteY6" fmla="*/ 578073 h 578073"/>
                <a:gd name="connsiteX7" fmla="*/ 0 w 2304256"/>
                <a:gd name="connsiteY7" fmla="*/ 482060 h 578073"/>
                <a:gd name="connsiteX8" fmla="*/ 9525 w 2304256"/>
                <a:gd name="connsiteY8" fmla="*/ 12297 h 578073"/>
                <a:gd name="connsiteX0" fmla="*/ 9525 w 2304256"/>
                <a:gd name="connsiteY0" fmla="*/ 15517 h 581293"/>
                <a:gd name="connsiteX1" fmla="*/ 181738 w 2304256"/>
                <a:gd name="connsiteY1" fmla="*/ 62379 h 581293"/>
                <a:gd name="connsiteX2" fmla="*/ 2208243 w 2304256"/>
                <a:gd name="connsiteY2" fmla="*/ 5229 h 581293"/>
                <a:gd name="connsiteX3" fmla="*/ 2304256 w 2304256"/>
                <a:gd name="connsiteY3" fmla="*/ 101242 h 581293"/>
                <a:gd name="connsiteX4" fmla="*/ 2304256 w 2304256"/>
                <a:gd name="connsiteY4" fmla="*/ 485280 h 581293"/>
                <a:gd name="connsiteX5" fmla="*/ 2208243 w 2304256"/>
                <a:gd name="connsiteY5" fmla="*/ 581293 h 581293"/>
                <a:gd name="connsiteX6" fmla="*/ 96013 w 2304256"/>
                <a:gd name="connsiteY6" fmla="*/ 581293 h 581293"/>
                <a:gd name="connsiteX7" fmla="*/ 0 w 2304256"/>
                <a:gd name="connsiteY7" fmla="*/ 485280 h 581293"/>
                <a:gd name="connsiteX8" fmla="*/ 9525 w 2304256"/>
                <a:gd name="connsiteY8" fmla="*/ 15517 h 581293"/>
                <a:gd name="connsiteX0" fmla="*/ 9525 w 2304256"/>
                <a:gd name="connsiteY0" fmla="*/ 21492 h 587268"/>
                <a:gd name="connsiteX1" fmla="*/ 181738 w 2304256"/>
                <a:gd name="connsiteY1" fmla="*/ 30254 h 587268"/>
                <a:gd name="connsiteX2" fmla="*/ 2208243 w 2304256"/>
                <a:gd name="connsiteY2" fmla="*/ 11204 h 587268"/>
                <a:gd name="connsiteX3" fmla="*/ 2304256 w 2304256"/>
                <a:gd name="connsiteY3" fmla="*/ 107217 h 587268"/>
                <a:gd name="connsiteX4" fmla="*/ 2304256 w 2304256"/>
                <a:gd name="connsiteY4" fmla="*/ 491255 h 587268"/>
                <a:gd name="connsiteX5" fmla="*/ 2208243 w 2304256"/>
                <a:gd name="connsiteY5" fmla="*/ 587268 h 587268"/>
                <a:gd name="connsiteX6" fmla="*/ 96013 w 2304256"/>
                <a:gd name="connsiteY6" fmla="*/ 587268 h 587268"/>
                <a:gd name="connsiteX7" fmla="*/ 0 w 2304256"/>
                <a:gd name="connsiteY7" fmla="*/ 491255 h 587268"/>
                <a:gd name="connsiteX8" fmla="*/ 9525 w 2304256"/>
                <a:gd name="connsiteY8" fmla="*/ 21492 h 587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04256" h="587268">
                  <a:moveTo>
                    <a:pt x="9525" y="21492"/>
                  </a:moveTo>
                  <a:cubicBezTo>
                    <a:pt x="9525" y="-31535"/>
                    <a:pt x="11061" y="30254"/>
                    <a:pt x="181738" y="30254"/>
                  </a:cubicBezTo>
                  <a:lnTo>
                    <a:pt x="2208243" y="11204"/>
                  </a:lnTo>
                  <a:cubicBezTo>
                    <a:pt x="2261270" y="11204"/>
                    <a:pt x="2304256" y="54190"/>
                    <a:pt x="2304256" y="107217"/>
                  </a:cubicBezTo>
                  <a:lnTo>
                    <a:pt x="2304256" y="491255"/>
                  </a:lnTo>
                  <a:cubicBezTo>
                    <a:pt x="2304256" y="544282"/>
                    <a:pt x="2261270" y="587268"/>
                    <a:pt x="2208243" y="587268"/>
                  </a:cubicBezTo>
                  <a:lnTo>
                    <a:pt x="96013" y="587268"/>
                  </a:lnTo>
                  <a:cubicBezTo>
                    <a:pt x="42986" y="587268"/>
                    <a:pt x="0" y="544282"/>
                    <a:pt x="0" y="491255"/>
                  </a:cubicBezTo>
                  <a:cubicBezTo>
                    <a:pt x="0" y="363242"/>
                    <a:pt x="9525" y="149505"/>
                    <a:pt x="9525" y="2149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1E85E2">
                    <a:shade val="30000"/>
                    <a:satMod val="115000"/>
                  </a:srgbClr>
                </a:gs>
                <a:gs pos="96000">
                  <a:srgbClr val="1E85E2">
                    <a:shade val="67500"/>
                    <a:satMod val="115000"/>
                  </a:srgbClr>
                </a:gs>
                <a:gs pos="6000">
                  <a:srgbClr val="0E81E9"/>
                </a:gs>
                <a:gs pos="100000">
                  <a:srgbClr val="1E85E2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kern="0">
                <a:solidFill>
                  <a:sysClr val="window" lastClr="FFFFFF"/>
                </a:solidFill>
                <a:latin typeface="Calibri"/>
                <a:ea typeface="宋体"/>
              </a:endParaRPr>
            </a:p>
          </p:txBody>
        </p:sp>
        <p:pic>
          <p:nvPicPr>
            <p:cNvPr id="16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66" r="7205" b="57680"/>
            <a:stretch>
              <a:fillRect/>
            </a:stretch>
          </p:blipFill>
          <p:spPr bwMode="auto">
            <a:xfrm rot="10800000" flipH="1">
              <a:off x="3173142" y="2123331"/>
              <a:ext cx="2520314" cy="730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7" name="组合 37"/>
          <p:cNvGrpSpPr>
            <a:grpSpLocks/>
          </p:cNvGrpSpPr>
          <p:nvPr/>
        </p:nvGrpSpPr>
        <p:grpSpPr bwMode="auto">
          <a:xfrm>
            <a:off x="6084168" y="68538"/>
            <a:ext cx="3168351" cy="4949202"/>
            <a:chOff x="3173142" y="908719"/>
            <a:chExt cx="2940831" cy="4865096"/>
          </a:xfrm>
        </p:grpSpPr>
        <p:sp>
          <p:nvSpPr>
            <p:cNvPr id="18" name="椭圆 38"/>
            <p:cNvSpPr/>
            <p:nvPr/>
          </p:nvSpPr>
          <p:spPr>
            <a:xfrm>
              <a:off x="3347413" y="1431677"/>
              <a:ext cx="360425" cy="311002"/>
            </a:xfrm>
            <a:prstGeom prst="ellipse">
              <a:avLst/>
            </a:prstGeom>
            <a:gradFill flip="none" rotWithShape="1">
              <a:gsLst>
                <a:gs pos="0">
                  <a:srgbClr val="033665"/>
                </a:gs>
                <a:gs pos="55000">
                  <a:srgbClr val="1E85E2">
                    <a:shade val="67500"/>
                    <a:satMod val="115000"/>
                  </a:srgbClr>
                </a:gs>
                <a:gs pos="80000">
                  <a:srgbClr val="60AFF6"/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kern="0">
                <a:solidFill>
                  <a:sysClr val="window" lastClr="FFFFFF"/>
                </a:solidFill>
                <a:latin typeface="Calibri"/>
                <a:ea typeface="宋体"/>
              </a:endParaRPr>
            </a:p>
          </p:txBody>
        </p:sp>
        <p:sp>
          <p:nvSpPr>
            <p:cNvPr id="19" name="下箭头 2"/>
            <p:cNvSpPr/>
            <p:nvPr/>
          </p:nvSpPr>
          <p:spPr>
            <a:xfrm>
              <a:off x="3260278" y="908719"/>
              <a:ext cx="2853695" cy="4825478"/>
            </a:xfrm>
            <a:custGeom>
              <a:avLst/>
              <a:gdLst>
                <a:gd name="connsiteX0" fmla="*/ 0 w 2952329"/>
                <a:gd name="connsiteY0" fmla="*/ 3560232 h 4824537"/>
                <a:gd name="connsiteX1" fmla="*/ 326099 w 2952329"/>
                <a:gd name="connsiteY1" fmla="*/ 3560232 h 4824537"/>
                <a:gd name="connsiteX2" fmla="*/ 326099 w 2952329"/>
                <a:gd name="connsiteY2" fmla="*/ 0 h 4824537"/>
                <a:gd name="connsiteX3" fmla="*/ 2626230 w 2952329"/>
                <a:gd name="connsiteY3" fmla="*/ 0 h 4824537"/>
                <a:gd name="connsiteX4" fmla="*/ 2626230 w 2952329"/>
                <a:gd name="connsiteY4" fmla="*/ 3560232 h 4824537"/>
                <a:gd name="connsiteX5" fmla="*/ 2952329 w 2952329"/>
                <a:gd name="connsiteY5" fmla="*/ 3560232 h 4824537"/>
                <a:gd name="connsiteX6" fmla="*/ 1476165 w 2952329"/>
                <a:gd name="connsiteY6" fmla="*/ 4824537 h 4824537"/>
                <a:gd name="connsiteX7" fmla="*/ 0 w 2952329"/>
                <a:gd name="connsiteY7" fmla="*/ 3560232 h 4824537"/>
                <a:gd name="connsiteX0" fmla="*/ 0 w 2952329"/>
                <a:gd name="connsiteY0" fmla="*/ 3560232 h 4824537"/>
                <a:gd name="connsiteX1" fmla="*/ 424573 w 2952329"/>
                <a:gd name="connsiteY1" fmla="*/ 3616503 h 4824537"/>
                <a:gd name="connsiteX2" fmla="*/ 326099 w 2952329"/>
                <a:gd name="connsiteY2" fmla="*/ 0 h 4824537"/>
                <a:gd name="connsiteX3" fmla="*/ 2626230 w 2952329"/>
                <a:gd name="connsiteY3" fmla="*/ 0 h 4824537"/>
                <a:gd name="connsiteX4" fmla="*/ 2626230 w 2952329"/>
                <a:gd name="connsiteY4" fmla="*/ 3560232 h 4824537"/>
                <a:gd name="connsiteX5" fmla="*/ 2952329 w 2952329"/>
                <a:gd name="connsiteY5" fmla="*/ 3560232 h 4824537"/>
                <a:gd name="connsiteX6" fmla="*/ 1476165 w 2952329"/>
                <a:gd name="connsiteY6" fmla="*/ 4824537 h 4824537"/>
                <a:gd name="connsiteX7" fmla="*/ 0 w 2952329"/>
                <a:gd name="connsiteY7" fmla="*/ 3560232 h 4824537"/>
                <a:gd name="connsiteX0" fmla="*/ 0 w 2952329"/>
                <a:gd name="connsiteY0" fmla="*/ 3560232 h 4824537"/>
                <a:gd name="connsiteX1" fmla="*/ 424573 w 2952329"/>
                <a:gd name="connsiteY1" fmla="*/ 3616503 h 4824537"/>
                <a:gd name="connsiteX2" fmla="*/ 326099 w 2952329"/>
                <a:gd name="connsiteY2" fmla="*/ 0 h 4824537"/>
                <a:gd name="connsiteX3" fmla="*/ 2626230 w 2952329"/>
                <a:gd name="connsiteY3" fmla="*/ 0 h 4824537"/>
                <a:gd name="connsiteX4" fmla="*/ 2527756 w 2952329"/>
                <a:gd name="connsiteY4" fmla="*/ 3658706 h 4824537"/>
                <a:gd name="connsiteX5" fmla="*/ 2952329 w 2952329"/>
                <a:gd name="connsiteY5" fmla="*/ 3560232 h 4824537"/>
                <a:gd name="connsiteX6" fmla="*/ 1476165 w 2952329"/>
                <a:gd name="connsiteY6" fmla="*/ 4824537 h 4824537"/>
                <a:gd name="connsiteX7" fmla="*/ 0 w 2952329"/>
                <a:gd name="connsiteY7" fmla="*/ 3560232 h 4824537"/>
                <a:gd name="connsiteX0" fmla="*/ 0 w 2896058"/>
                <a:gd name="connsiteY0" fmla="*/ 3616503 h 4824537"/>
                <a:gd name="connsiteX1" fmla="*/ 368302 w 2896058"/>
                <a:gd name="connsiteY1" fmla="*/ 3616503 h 4824537"/>
                <a:gd name="connsiteX2" fmla="*/ 269828 w 2896058"/>
                <a:gd name="connsiteY2" fmla="*/ 0 h 4824537"/>
                <a:gd name="connsiteX3" fmla="*/ 2569959 w 2896058"/>
                <a:gd name="connsiteY3" fmla="*/ 0 h 4824537"/>
                <a:gd name="connsiteX4" fmla="*/ 2471485 w 2896058"/>
                <a:gd name="connsiteY4" fmla="*/ 3658706 h 4824537"/>
                <a:gd name="connsiteX5" fmla="*/ 2896058 w 2896058"/>
                <a:gd name="connsiteY5" fmla="*/ 3560232 h 4824537"/>
                <a:gd name="connsiteX6" fmla="*/ 1419894 w 2896058"/>
                <a:gd name="connsiteY6" fmla="*/ 4824537 h 4824537"/>
                <a:gd name="connsiteX7" fmla="*/ 0 w 2896058"/>
                <a:gd name="connsiteY7" fmla="*/ 3616503 h 4824537"/>
                <a:gd name="connsiteX0" fmla="*/ 0 w 2853855"/>
                <a:gd name="connsiteY0" fmla="*/ 3616503 h 4824537"/>
                <a:gd name="connsiteX1" fmla="*/ 368302 w 2853855"/>
                <a:gd name="connsiteY1" fmla="*/ 3616503 h 4824537"/>
                <a:gd name="connsiteX2" fmla="*/ 269828 w 2853855"/>
                <a:gd name="connsiteY2" fmla="*/ 0 h 4824537"/>
                <a:gd name="connsiteX3" fmla="*/ 2569959 w 2853855"/>
                <a:gd name="connsiteY3" fmla="*/ 0 h 4824537"/>
                <a:gd name="connsiteX4" fmla="*/ 2471485 w 2853855"/>
                <a:gd name="connsiteY4" fmla="*/ 3658706 h 4824537"/>
                <a:gd name="connsiteX5" fmla="*/ 2853855 w 2853855"/>
                <a:gd name="connsiteY5" fmla="*/ 3616503 h 4824537"/>
                <a:gd name="connsiteX6" fmla="*/ 1419894 w 2853855"/>
                <a:gd name="connsiteY6" fmla="*/ 4824537 h 4824537"/>
                <a:gd name="connsiteX7" fmla="*/ 0 w 2853855"/>
                <a:gd name="connsiteY7" fmla="*/ 3616503 h 48245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53855" h="4824537">
                  <a:moveTo>
                    <a:pt x="0" y="3616503"/>
                  </a:moveTo>
                  <a:lnTo>
                    <a:pt x="368302" y="3616503"/>
                  </a:lnTo>
                  <a:lnTo>
                    <a:pt x="269828" y="0"/>
                  </a:lnTo>
                  <a:lnTo>
                    <a:pt x="2569959" y="0"/>
                  </a:lnTo>
                  <a:lnTo>
                    <a:pt x="2471485" y="3658706"/>
                  </a:lnTo>
                  <a:lnTo>
                    <a:pt x="2853855" y="3616503"/>
                  </a:lnTo>
                  <a:lnTo>
                    <a:pt x="1419894" y="4824537"/>
                  </a:lnTo>
                  <a:lnTo>
                    <a:pt x="0" y="3616503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70C0"/>
                </a:gs>
                <a:gs pos="100000">
                  <a:srgbClr val="4BACC6">
                    <a:shade val="67500"/>
                    <a:satMod val="115000"/>
                  </a:srgbClr>
                </a:gs>
                <a:gs pos="63000">
                  <a:srgbClr val="4BACC6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kern="0">
                <a:solidFill>
                  <a:sysClr val="window" lastClr="FFFFFF"/>
                </a:solidFill>
                <a:latin typeface="Calibri"/>
                <a:ea typeface="宋体"/>
              </a:endParaRPr>
            </a:p>
          </p:txBody>
        </p:sp>
        <p:sp>
          <p:nvSpPr>
            <p:cNvPr id="20" name="下箭头 40"/>
            <p:cNvSpPr/>
            <p:nvPr/>
          </p:nvSpPr>
          <p:spPr>
            <a:xfrm>
              <a:off x="3276121" y="948337"/>
              <a:ext cx="2808146" cy="4825478"/>
            </a:xfrm>
            <a:prstGeom prst="downArrow">
              <a:avLst>
                <a:gd name="adj1" fmla="val 77909"/>
                <a:gd name="adj2" fmla="val 42824"/>
              </a:avLst>
            </a:prstGeom>
            <a:gradFill flip="none" rotWithShape="1">
              <a:gsLst>
                <a:gs pos="0">
                  <a:sysClr val="window" lastClr="FFFFFF">
                    <a:lumMod val="85000"/>
                  </a:sysClr>
                </a:gs>
                <a:gs pos="50000">
                  <a:sysClr val="window" lastClr="FFFFFF">
                    <a:lumMod val="95000"/>
                    <a:shade val="67500"/>
                    <a:satMod val="115000"/>
                  </a:sysClr>
                </a:gs>
                <a:gs pos="100000">
                  <a:sysClr val="window" lastClr="FFFFFF">
                    <a:lumMod val="95000"/>
                    <a:shade val="100000"/>
                    <a:satMod val="115000"/>
                  </a:sysClr>
                </a:gs>
              </a:gsLst>
              <a:lin ang="10800000" scaled="1"/>
              <a:tileRect/>
            </a:gradFill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kern="0">
                <a:solidFill>
                  <a:sysClr val="window" lastClr="FFFFFF"/>
                </a:solidFill>
                <a:latin typeface="Calibri"/>
                <a:ea typeface="宋体"/>
              </a:endParaRPr>
            </a:p>
          </p:txBody>
        </p:sp>
        <p:sp>
          <p:nvSpPr>
            <p:cNvPr id="21" name="圆角矩形 4"/>
            <p:cNvSpPr/>
            <p:nvPr/>
          </p:nvSpPr>
          <p:spPr>
            <a:xfrm>
              <a:off x="3347413" y="1546570"/>
              <a:ext cx="2305136" cy="586347"/>
            </a:xfrm>
            <a:custGeom>
              <a:avLst/>
              <a:gdLst>
                <a:gd name="connsiteX0" fmla="*/ 0 w 2304256"/>
                <a:gd name="connsiteY0" fmla="*/ 96013 h 576064"/>
                <a:gd name="connsiteX1" fmla="*/ 96013 w 2304256"/>
                <a:gd name="connsiteY1" fmla="*/ 0 h 576064"/>
                <a:gd name="connsiteX2" fmla="*/ 2208243 w 2304256"/>
                <a:gd name="connsiteY2" fmla="*/ 0 h 576064"/>
                <a:gd name="connsiteX3" fmla="*/ 2304256 w 2304256"/>
                <a:gd name="connsiteY3" fmla="*/ 96013 h 576064"/>
                <a:gd name="connsiteX4" fmla="*/ 2304256 w 2304256"/>
                <a:gd name="connsiteY4" fmla="*/ 480051 h 576064"/>
                <a:gd name="connsiteX5" fmla="*/ 2208243 w 2304256"/>
                <a:gd name="connsiteY5" fmla="*/ 576064 h 576064"/>
                <a:gd name="connsiteX6" fmla="*/ 96013 w 2304256"/>
                <a:gd name="connsiteY6" fmla="*/ 576064 h 576064"/>
                <a:gd name="connsiteX7" fmla="*/ 0 w 2304256"/>
                <a:gd name="connsiteY7" fmla="*/ 480051 h 576064"/>
                <a:gd name="connsiteX8" fmla="*/ 0 w 2304256"/>
                <a:gd name="connsiteY8" fmla="*/ 96013 h 576064"/>
                <a:gd name="connsiteX0" fmla="*/ 9525 w 2304256"/>
                <a:gd name="connsiteY0" fmla="*/ 26566 h 592342"/>
                <a:gd name="connsiteX1" fmla="*/ 96013 w 2304256"/>
                <a:gd name="connsiteY1" fmla="*/ 16278 h 592342"/>
                <a:gd name="connsiteX2" fmla="*/ 2208243 w 2304256"/>
                <a:gd name="connsiteY2" fmla="*/ 16278 h 592342"/>
                <a:gd name="connsiteX3" fmla="*/ 2304256 w 2304256"/>
                <a:gd name="connsiteY3" fmla="*/ 112291 h 592342"/>
                <a:gd name="connsiteX4" fmla="*/ 2304256 w 2304256"/>
                <a:gd name="connsiteY4" fmla="*/ 496329 h 592342"/>
                <a:gd name="connsiteX5" fmla="*/ 2208243 w 2304256"/>
                <a:gd name="connsiteY5" fmla="*/ 592342 h 592342"/>
                <a:gd name="connsiteX6" fmla="*/ 96013 w 2304256"/>
                <a:gd name="connsiteY6" fmla="*/ 592342 h 592342"/>
                <a:gd name="connsiteX7" fmla="*/ 0 w 2304256"/>
                <a:gd name="connsiteY7" fmla="*/ 496329 h 592342"/>
                <a:gd name="connsiteX8" fmla="*/ 9525 w 2304256"/>
                <a:gd name="connsiteY8" fmla="*/ 26566 h 592342"/>
                <a:gd name="connsiteX0" fmla="*/ 9525 w 2304256"/>
                <a:gd name="connsiteY0" fmla="*/ 12832 h 578608"/>
                <a:gd name="connsiteX1" fmla="*/ 134113 w 2304256"/>
                <a:gd name="connsiteY1" fmla="*/ 88269 h 578608"/>
                <a:gd name="connsiteX2" fmla="*/ 2208243 w 2304256"/>
                <a:gd name="connsiteY2" fmla="*/ 2544 h 578608"/>
                <a:gd name="connsiteX3" fmla="*/ 2304256 w 2304256"/>
                <a:gd name="connsiteY3" fmla="*/ 98557 h 578608"/>
                <a:gd name="connsiteX4" fmla="*/ 2304256 w 2304256"/>
                <a:gd name="connsiteY4" fmla="*/ 482595 h 578608"/>
                <a:gd name="connsiteX5" fmla="*/ 2208243 w 2304256"/>
                <a:gd name="connsiteY5" fmla="*/ 578608 h 578608"/>
                <a:gd name="connsiteX6" fmla="*/ 96013 w 2304256"/>
                <a:gd name="connsiteY6" fmla="*/ 578608 h 578608"/>
                <a:gd name="connsiteX7" fmla="*/ 0 w 2304256"/>
                <a:gd name="connsiteY7" fmla="*/ 482595 h 578608"/>
                <a:gd name="connsiteX8" fmla="*/ 9525 w 2304256"/>
                <a:gd name="connsiteY8" fmla="*/ 12832 h 578608"/>
                <a:gd name="connsiteX0" fmla="*/ 9525 w 2304256"/>
                <a:gd name="connsiteY0" fmla="*/ 15517 h 581293"/>
                <a:gd name="connsiteX1" fmla="*/ 181738 w 2304256"/>
                <a:gd name="connsiteY1" fmla="*/ 62379 h 581293"/>
                <a:gd name="connsiteX2" fmla="*/ 2208243 w 2304256"/>
                <a:gd name="connsiteY2" fmla="*/ 5229 h 581293"/>
                <a:gd name="connsiteX3" fmla="*/ 2304256 w 2304256"/>
                <a:gd name="connsiteY3" fmla="*/ 101242 h 581293"/>
                <a:gd name="connsiteX4" fmla="*/ 2304256 w 2304256"/>
                <a:gd name="connsiteY4" fmla="*/ 485280 h 581293"/>
                <a:gd name="connsiteX5" fmla="*/ 2208243 w 2304256"/>
                <a:gd name="connsiteY5" fmla="*/ 581293 h 581293"/>
                <a:gd name="connsiteX6" fmla="*/ 96013 w 2304256"/>
                <a:gd name="connsiteY6" fmla="*/ 581293 h 581293"/>
                <a:gd name="connsiteX7" fmla="*/ 0 w 2304256"/>
                <a:gd name="connsiteY7" fmla="*/ 485280 h 581293"/>
                <a:gd name="connsiteX8" fmla="*/ 9525 w 2304256"/>
                <a:gd name="connsiteY8" fmla="*/ 15517 h 581293"/>
                <a:gd name="connsiteX0" fmla="*/ 180226 w 2474957"/>
                <a:gd name="connsiteY0" fmla="*/ 13736 h 579512"/>
                <a:gd name="connsiteX1" fmla="*/ 352439 w 2474957"/>
                <a:gd name="connsiteY1" fmla="*/ 60598 h 579512"/>
                <a:gd name="connsiteX2" fmla="*/ 2378944 w 2474957"/>
                <a:gd name="connsiteY2" fmla="*/ 3448 h 579512"/>
                <a:gd name="connsiteX3" fmla="*/ 2474957 w 2474957"/>
                <a:gd name="connsiteY3" fmla="*/ 99461 h 579512"/>
                <a:gd name="connsiteX4" fmla="*/ 2474957 w 2474957"/>
                <a:gd name="connsiteY4" fmla="*/ 483499 h 579512"/>
                <a:gd name="connsiteX5" fmla="*/ 2378944 w 2474957"/>
                <a:gd name="connsiteY5" fmla="*/ 579512 h 579512"/>
                <a:gd name="connsiteX6" fmla="*/ 266714 w 2474957"/>
                <a:gd name="connsiteY6" fmla="*/ 579512 h 579512"/>
                <a:gd name="connsiteX7" fmla="*/ 170701 w 2474957"/>
                <a:gd name="connsiteY7" fmla="*/ 483499 h 579512"/>
                <a:gd name="connsiteX8" fmla="*/ 180226 w 2474957"/>
                <a:gd name="connsiteY8" fmla="*/ 13736 h 579512"/>
                <a:gd name="connsiteX0" fmla="*/ 9525 w 2304256"/>
                <a:gd name="connsiteY0" fmla="*/ 12297 h 578073"/>
                <a:gd name="connsiteX1" fmla="*/ 181738 w 2304256"/>
                <a:gd name="connsiteY1" fmla="*/ 59159 h 578073"/>
                <a:gd name="connsiteX2" fmla="*/ 2208243 w 2304256"/>
                <a:gd name="connsiteY2" fmla="*/ 2009 h 578073"/>
                <a:gd name="connsiteX3" fmla="*/ 2304256 w 2304256"/>
                <a:gd name="connsiteY3" fmla="*/ 98022 h 578073"/>
                <a:gd name="connsiteX4" fmla="*/ 2304256 w 2304256"/>
                <a:gd name="connsiteY4" fmla="*/ 482060 h 578073"/>
                <a:gd name="connsiteX5" fmla="*/ 2208243 w 2304256"/>
                <a:gd name="connsiteY5" fmla="*/ 578073 h 578073"/>
                <a:gd name="connsiteX6" fmla="*/ 96013 w 2304256"/>
                <a:gd name="connsiteY6" fmla="*/ 578073 h 578073"/>
                <a:gd name="connsiteX7" fmla="*/ 0 w 2304256"/>
                <a:gd name="connsiteY7" fmla="*/ 482060 h 578073"/>
                <a:gd name="connsiteX8" fmla="*/ 9525 w 2304256"/>
                <a:gd name="connsiteY8" fmla="*/ 12297 h 578073"/>
                <a:gd name="connsiteX0" fmla="*/ 9525 w 2304256"/>
                <a:gd name="connsiteY0" fmla="*/ 15517 h 581293"/>
                <a:gd name="connsiteX1" fmla="*/ 181738 w 2304256"/>
                <a:gd name="connsiteY1" fmla="*/ 62379 h 581293"/>
                <a:gd name="connsiteX2" fmla="*/ 2208243 w 2304256"/>
                <a:gd name="connsiteY2" fmla="*/ 5229 h 581293"/>
                <a:gd name="connsiteX3" fmla="*/ 2304256 w 2304256"/>
                <a:gd name="connsiteY3" fmla="*/ 101242 h 581293"/>
                <a:gd name="connsiteX4" fmla="*/ 2304256 w 2304256"/>
                <a:gd name="connsiteY4" fmla="*/ 485280 h 581293"/>
                <a:gd name="connsiteX5" fmla="*/ 2208243 w 2304256"/>
                <a:gd name="connsiteY5" fmla="*/ 581293 h 581293"/>
                <a:gd name="connsiteX6" fmla="*/ 96013 w 2304256"/>
                <a:gd name="connsiteY6" fmla="*/ 581293 h 581293"/>
                <a:gd name="connsiteX7" fmla="*/ 0 w 2304256"/>
                <a:gd name="connsiteY7" fmla="*/ 485280 h 581293"/>
                <a:gd name="connsiteX8" fmla="*/ 9525 w 2304256"/>
                <a:gd name="connsiteY8" fmla="*/ 15517 h 581293"/>
                <a:gd name="connsiteX0" fmla="*/ 9525 w 2304256"/>
                <a:gd name="connsiteY0" fmla="*/ 21492 h 587268"/>
                <a:gd name="connsiteX1" fmla="*/ 181738 w 2304256"/>
                <a:gd name="connsiteY1" fmla="*/ 30254 h 587268"/>
                <a:gd name="connsiteX2" fmla="*/ 2208243 w 2304256"/>
                <a:gd name="connsiteY2" fmla="*/ 11204 h 587268"/>
                <a:gd name="connsiteX3" fmla="*/ 2304256 w 2304256"/>
                <a:gd name="connsiteY3" fmla="*/ 107217 h 587268"/>
                <a:gd name="connsiteX4" fmla="*/ 2304256 w 2304256"/>
                <a:gd name="connsiteY4" fmla="*/ 491255 h 587268"/>
                <a:gd name="connsiteX5" fmla="*/ 2208243 w 2304256"/>
                <a:gd name="connsiteY5" fmla="*/ 587268 h 587268"/>
                <a:gd name="connsiteX6" fmla="*/ 96013 w 2304256"/>
                <a:gd name="connsiteY6" fmla="*/ 587268 h 587268"/>
                <a:gd name="connsiteX7" fmla="*/ 0 w 2304256"/>
                <a:gd name="connsiteY7" fmla="*/ 491255 h 587268"/>
                <a:gd name="connsiteX8" fmla="*/ 9525 w 2304256"/>
                <a:gd name="connsiteY8" fmla="*/ 21492 h 587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04256" h="587268">
                  <a:moveTo>
                    <a:pt x="9525" y="21492"/>
                  </a:moveTo>
                  <a:cubicBezTo>
                    <a:pt x="9525" y="-31535"/>
                    <a:pt x="11061" y="30254"/>
                    <a:pt x="181738" y="30254"/>
                  </a:cubicBezTo>
                  <a:lnTo>
                    <a:pt x="2208243" y="11204"/>
                  </a:lnTo>
                  <a:cubicBezTo>
                    <a:pt x="2261270" y="11204"/>
                    <a:pt x="2304256" y="54190"/>
                    <a:pt x="2304256" y="107217"/>
                  </a:cubicBezTo>
                  <a:lnTo>
                    <a:pt x="2304256" y="491255"/>
                  </a:lnTo>
                  <a:cubicBezTo>
                    <a:pt x="2304256" y="544282"/>
                    <a:pt x="2261270" y="587268"/>
                    <a:pt x="2208243" y="587268"/>
                  </a:cubicBezTo>
                  <a:lnTo>
                    <a:pt x="96013" y="587268"/>
                  </a:lnTo>
                  <a:cubicBezTo>
                    <a:pt x="42986" y="587268"/>
                    <a:pt x="0" y="544282"/>
                    <a:pt x="0" y="491255"/>
                  </a:cubicBezTo>
                  <a:cubicBezTo>
                    <a:pt x="0" y="363242"/>
                    <a:pt x="9525" y="149505"/>
                    <a:pt x="9525" y="2149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1E85E2">
                    <a:shade val="30000"/>
                    <a:satMod val="115000"/>
                  </a:srgbClr>
                </a:gs>
                <a:gs pos="96000">
                  <a:srgbClr val="1E85E2">
                    <a:shade val="67500"/>
                    <a:satMod val="115000"/>
                  </a:srgbClr>
                </a:gs>
                <a:gs pos="6000">
                  <a:srgbClr val="0E81E9"/>
                </a:gs>
                <a:gs pos="100000">
                  <a:srgbClr val="1E85E2">
                    <a:shade val="100000"/>
                    <a:satMod val="115000"/>
                  </a:srgbClr>
                </a:gs>
              </a:gsLst>
              <a:lin ang="0" scaled="1"/>
              <a:tileRect/>
            </a:gradFill>
            <a:ln w="25400" cap="flat" cmpd="sng" algn="ctr">
              <a:noFill/>
              <a:prstDash val="solid"/>
            </a:ln>
            <a:effectLst/>
          </p:spPr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CN" altLang="en-US" kern="0">
                <a:solidFill>
                  <a:sysClr val="window" lastClr="FFFFFF"/>
                </a:solidFill>
                <a:latin typeface="Calibri"/>
                <a:ea typeface="宋体"/>
              </a:endParaRPr>
            </a:p>
          </p:txBody>
        </p:sp>
        <p:pic>
          <p:nvPicPr>
            <p:cNvPr id="22" name="Picture 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766" r="7205" b="57680"/>
            <a:stretch>
              <a:fillRect/>
            </a:stretch>
          </p:blipFill>
          <p:spPr bwMode="auto">
            <a:xfrm rot="10800000" flipH="1">
              <a:off x="3173142" y="2123331"/>
              <a:ext cx="2520314" cy="730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23" name="TextBox 53"/>
          <p:cNvSpPr txBox="1"/>
          <p:nvPr/>
        </p:nvSpPr>
        <p:spPr>
          <a:xfrm>
            <a:off x="495333" y="1384424"/>
            <a:ext cx="2350864" cy="11823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ts val="1716"/>
              </a:lnSpc>
            </a:pPr>
            <a:r>
              <a:rPr lang="zh-TW" altLang="zh-TW" sz="11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社工</a:t>
            </a:r>
            <a:r>
              <a:rPr lang="zh-TW" altLang="en-US" sz="11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1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物治</a:t>
            </a:r>
            <a:r>
              <a:rPr lang="zh-TW" altLang="en-US" sz="11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1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語</a:t>
            </a:r>
            <a:r>
              <a:rPr lang="zh-TW" altLang="zh-TW" sz="1100" b="1" spc="234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治</a:t>
            </a:r>
            <a:r>
              <a:rPr lang="zh-TW" altLang="zh-TW" sz="11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師</a:t>
            </a:r>
            <a:r>
              <a:rPr lang="zh-TW" altLang="en-US" sz="11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1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諮商師</a:t>
            </a:r>
            <a:r>
              <a:rPr lang="zh-TW" altLang="en-US" sz="11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1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心理師</a:t>
            </a:r>
            <a:r>
              <a:rPr lang="zh-TW" altLang="en-US" sz="11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1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營養</a:t>
            </a:r>
            <a:r>
              <a:rPr lang="zh-TW" altLang="en-US" sz="11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1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醫放</a:t>
            </a:r>
            <a:r>
              <a:rPr lang="zh-TW" altLang="en-US" sz="11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1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醫檢</a:t>
            </a:r>
            <a:r>
              <a:rPr lang="zh-TW" altLang="en-US" sz="1100" b="1" spc="234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1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職治</a:t>
            </a:r>
            <a:r>
              <a:rPr lang="zh-TW" altLang="en-US" sz="1100" b="1" spc="234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1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藥師</a:t>
            </a:r>
            <a:r>
              <a:rPr lang="zh-TW" altLang="en-US" sz="1100" b="1" spc="234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1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護理師</a:t>
            </a:r>
            <a:r>
              <a:rPr lang="zh-TW" altLang="en-US" sz="1100" b="1" spc="2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等</a:t>
            </a:r>
            <a:r>
              <a:rPr lang="en-US" altLang="zh-TW" sz="1100" b="1" spc="2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11</a:t>
            </a:r>
            <a:r>
              <a:rPr lang="zh-TW" altLang="en-US" sz="1100" b="1" spc="234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個醫事公會全聯會</a:t>
            </a:r>
            <a:r>
              <a:rPr lang="en-US" altLang="zh-TW" sz="11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/>
            </a:r>
            <a:br>
              <a:rPr lang="en-US" altLang="zh-TW" sz="11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</a:br>
            <a:endParaRPr lang="en-US" altLang="zh-CN" sz="1100" b="1" spc="234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細黑體" panose="020B0309000000000000" pitchFamily="49" charset="-120"/>
              <a:ea typeface="華康細黑體" panose="020B0309000000000000" pitchFamily="49" charset="-120"/>
            </a:endParaRPr>
          </a:p>
        </p:txBody>
      </p:sp>
      <p:sp>
        <p:nvSpPr>
          <p:cNvPr id="24" name="TextBox 53"/>
          <p:cNvSpPr txBox="1"/>
          <p:nvPr/>
        </p:nvSpPr>
        <p:spPr>
          <a:xfrm>
            <a:off x="526201" y="2542346"/>
            <a:ext cx="2319996" cy="11823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ts val="1716"/>
              </a:lnSpc>
            </a:pPr>
            <a:r>
              <a:rPr lang="zh-TW" altLang="zh-TW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治療</a:t>
            </a:r>
            <a:r>
              <a:rPr lang="zh-TW" altLang="zh-TW" sz="1200" b="1" spc="234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師</a:t>
            </a:r>
            <a:r>
              <a:rPr lang="zh-TW" altLang="zh-TW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權益小組</a:t>
            </a:r>
            <a:r>
              <a:rPr lang="zh-TW" altLang="en-US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醫聯盟</a:t>
            </a:r>
            <a:r>
              <a:rPr lang="zh-TW" altLang="en-US" sz="1200" b="1" spc="234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景康</a:t>
            </a:r>
            <a:r>
              <a:rPr lang="zh-TW" altLang="en-US" sz="1200" b="1" spc="234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衛</a:t>
            </a:r>
            <a:r>
              <a:rPr lang="zh-TW" altLang="zh-TW" sz="1200" b="1" spc="234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促</a:t>
            </a:r>
            <a:r>
              <a:rPr lang="zh-TW" altLang="zh-TW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會</a:t>
            </a:r>
            <a:r>
              <a:rPr lang="zh-TW" altLang="en-US" sz="1200" b="1" spc="234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臨床</a:t>
            </a:r>
            <a:r>
              <a:rPr lang="zh-TW" altLang="zh-TW" sz="1200" b="1" spc="234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藥學</a:t>
            </a:r>
            <a:r>
              <a:rPr lang="zh-TW" altLang="zh-TW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會</a:t>
            </a:r>
            <a:r>
              <a:rPr lang="zh-TW" altLang="en-US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醫務社工協會</a:t>
            </a:r>
            <a:r>
              <a:rPr lang="zh-TW" altLang="en-US" sz="1200" b="1" spc="234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公</a:t>
            </a:r>
            <a:r>
              <a:rPr lang="zh-TW" altLang="zh-TW" sz="1200" b="1" spc="234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醫</a:t>
            </a:r>
            <a:r>
              <a:rPr lang="zh-TW" altLang="zh-TW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時代</a:t>
            </a:r>
            <a:r>
              <a:rPr lang="zh-TW" altLang="en-US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心</a:t>
            </a:r>
            <a:r>
              <a:rPr lang="zh-TW" altLang="en-US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衛</a:t>
            </a:r>
            <a:r>
              <a:rPr lang="zh-TW" altLang="zh-TW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學會</a:t>
            </a:r>
            <a:r>
              <a:rPr lang="zh-TW" altLang="en-US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醫勞盟</a:t>
            </a:r>
            <a:r>
              <a:rPr lang="zh-TW" altLang="en-US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聽語學會</a:t>
            </a:r>
            <a:r>
              <a:rPr lang="zh-TW" altLang="en-US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en-US" sz="1200" b="1" spc="234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台灣</a:t>
            </a:r>
            <a:r>
              <a:rPr lang="zh-TW" altLang="zh-TW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年輕藥師</a:t>
            </a:r>
            <a:endParaRPr lang="zh-TW" altLang="zh-TW" sz="1200" b="1" spc="234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細黑體" panose="020B0309000000000000" pitchFamily="49" charset="-120"/>
              <a:ea typeface="華康細黑體" panose="020B0309000000000000" pitchFamily="49" charset="-120"/>
            </a:endParaRPr>
          </a:p>
        </p:txBody>
      </p:sp>
      <p:sp>
        <p:nvSpPr>
          <p:cNvPr id="25" name="TextBox 55"/>
          <p:cNvSpPr txBox="1"/>
          <p:nvPr/>
        </p:nvSpPr>
        <p:spPr>
          <a:xfrm>
            <a:off x="6732241" y="2922539"/>
            <a:ext cx="2067228" cy="20236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1872"/>
              </a:lnSpc>
            </a:pPr>
            <a:r>
              <a:rPr lang="zh-TW" altLang="zh-TW" sz="1050" b="1" spc="234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中華電信</a:t>
            </a:r>
            <a:r>
              <a:rPr lang="zh-TW" altLang="zh-TW" sz="105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工會</a:t>
            </a:r>
            <a:r>
              <a:rPr lang="zh-TW" altLang="en-US" sz="105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05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北產總</a:t>
            </a:r>
            <a:r>
              <a:rPr lang="zh-TW" altLang="en-US" sz="105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050" b="1" spc="234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雄產</a:t>
            </a:r>
            <a:r>
              <a:rPr lang="zh-TW" altLang="zh-TW" sz="105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總</a:t>
            </a:r>
            <a:r>
              <a:rPr lang="zh-TW" altLang="en-US" sz="105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05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工人先鋒</a:t>
            </a:r>
            <a:r>
              <a:rPr lang="zh-TW" altLang="en-US" sz="105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05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兆豐工會</a:t>
            </a:r>
            <a:r>
              <a:rPr lang="zh-TW" altLang="en-US" sz="105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05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高教工會</a:t>
            </a:r>
            <a:r>
              <a:rPr lang="zh-TW" altLang="en-US" sz="1050" b="1" spc="234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05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勞陣</a:t>
            </a:r>
            <a:r>
              <a:rPr lang="zh-TW" altLang="en-US" sz="105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、電子電機工會、</a:t>
            </a:r>
            <a:r>
              <a:rPr lang="zh-TW" altLang="zh-TW" sz="105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家</a:t>
            </a:r>
            <a:r>
              <a:rPr lang="zh-TW" altLang="zh-TW" sz="1050" b="1" spc="234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樂福</a:t>
            </a:r>
            <a:r>
              <a:rPr lang="zh-TW" altLang="zh-TW" sz="105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工會</a:t>
            </a:r>
            <a:r>
              <a:rPr lang="zh-TW" altLang="en-US" sz="1050" b="1" spc="234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05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金融工會</a:t>
            </a:r>
            <a:r>
              <a:rPr lang="zh-TW" altLang="en-US" sz="1050" b="1" spc="234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05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九五聯盟</a:t>
            </a:r>
            <a:r>
              <a:rPr lang="zh-TW" altLang="en-US" sz="1050" b="1" spc="234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05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自主工聯</a:t>
            </a:r>
            <a:r>
              <a:rPr lang="zh-TW" altLang="en-US" sz="1050" b="1" spc="234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05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全</a:t>
            </a:r>
            <a:r>
              <a:rPr lang="zh-TW" altLang="zh-TW" sz="1050" b="1" spc="234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教</a:t>
            </a:r>
            <a:r>
              <a:rPr lang="zh-TW" altLang="zh-TW" sz="105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總</a:t>
            </a:r>
            <a:r>
              <a:rPr lang="zh-TW" altLang="en-US" sz="105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endParaRPr lang="en-US" altLang="zh-TW" sz="1050" b="1" spc="234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細黑體" panose="020B0309000000000000" pitchFamily="49" charset="-120"/>
              <a:ea typeface="華康細黑體" panose="020B0309000000000000" pitchFamily="49" charset="-120"/>
            </a:endParaRPr>
          </a:p>
          <a:p>
            <a:pPr algn="ctr">
              <a:lnSpc>
                <a:spcPts val="1872"/>
              </a:lnSpc>
            </a:pPr>
            <a:r>
              <a:rPr lang="zh-TW" altLang="zh-TW" sz="105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全</a:t>
            </a:r>
            <a:r>
              <a:rPr lang="zh-TW" altLang="zh-TW" sz="1050" b="1" spc="234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傳媒</a:t>
            </a:r>
            <a:endParaRPr lang="en-US" altLang="zh-TW" sz="1050" b="1" spc="234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細黑體" panose="020B0309000000000000" pitchFamily="49" charset="-120"/>
              <a:ea typeface="華康細黑體" panose="020B0309000000000000" pitchFamily="49" charset="-120"/>
            </a:endParaRPr>
          </a:p>
          <a:p>
            <a:pPr>
              <a:lnSpc>
                <a:spcPts val="1872"/>
              </a:lnSpc>
            </a:pPr>
            <a:endParaRPr lang="zh-TW" altLang="zh-TW" sz="1400" b="1" spc="234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細黑體" panose="020B0309000000000000" pitchFamily="49" charset="-120"/>
              <a:ea typeface="華康細黑體" panose="020B0309000000000000" pitchFamily="49" charset="-120"/>
            </a:endParaRPr>
          </a:p>
        </p:txBody>
      </p:sp>
      <p:sp>
        <p:nvSpPr>
          <p:cNvPr id="26" name="TextBox 55"/>
          <p:cNvSpPr txBox="1"/>
          <p:nvPr/>
        </p:nvSpPr>
        <p:spPr>
          <a:xfrm>
            <a:off x="6660232" y="1304147"/>
            <a:ext cx="2128774" cy="1618392"/>
          </a:xfrm>
          <a:prstGeom prst="rect">
            <a:avLst/>
          </a:prstGeom>
          <a:solidFill>
            <a:schemeClr val="accent5">
              <a:lumMod val="9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ts val="1716"/>
              </a:lnSpc>
            </a:pPr>
            <a:r>
              <a:rPr lang="zh-TW" altLang="zh-TW" sz="105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輔英醫院工會</a:t>
            </a:r>
            <a:r>
              <a:rPr lang="zh-TW" altLang="en-US" sz="105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05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嘉基工會</a:t>
            </a:r>
            <a:r>
              <a:rPr lang="zh-TW" altLang="en-US" sz="105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05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北市聯</a:t>
            </a:r>
            <a:r>
              <a:rPr lang="zh-TW" altLang="en-US" sz="105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醫</a:t>
            </a:r>
            <a:r>
              <a:rPr lang="zh-TW" altLang="zh-TW" sz="105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工會</a:t>
            </a:r>
            <a:r>
              <a:rPr lang="zh-TW" altLang="en-US" sz="105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05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北市醫師職業工會</a:t>
            </a:r>
            <a:r>
              <a:rPr lang="zh-TW" altLang="en-US" sz="105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05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北榮蘇澳分院工會</a:t>
            </a:r>
            <a:r>
              <a:rPr lang="zh-TW" altLang="en-US" sz="105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05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治療產業工會</a:t>
            </a:r>
            <a:r>
              <a:rPr lang="zh-TW" altLang="en-US" sz="1050" b="1" spc="234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05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醫檢產業工會</a:t>
            </a:r>
            <a:r>
              <a:rPr lang="zh-TW" altLang="en-US" sz="1050" b="1" spc="234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05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高醫工會</a:t>
            </a:r>
            <a:r>
              <a:rPr lang="zh-TW" altLang="en-US" sz="1050" b="1" spc="234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05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護師工會</a:t>
            </a:r>
            <a:r>
              <a:rPr lang="zh-TW" altLang="en-US" sz="1050" b="1" spc="234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05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屏</a:t>
            </a:r>
            <a:r>
              <a:rPr lang="zh-TW" altLang="zh-TW" sz="1050" b="1" spc="234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基</a:t>
            </a:r>
            <a:r>
              <a:rPr lang="zh-TW" altLang="zh-TW" sz="105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工會</a:t>
            </a:r>
            <a:r>
              <a:rPr lang="zh-TW" altLang="en-US" sz="105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05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護理</a:t>
            </a:r>
            <a:r>
              <a:rPr lang="zh-TW" altLang="zh-TW" sz="1050" b="1" spc="234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產業</a:t>
            </a:r>
            <a:r>
              <a:rPr lang="zh-TW" altLang="zh-TW" sz="105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工會</a:t>
            </a:r>
            <a:r>
              <a:rPr lang="zh-TW" altLang="en-US" sz="105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05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基護工會</a:t>
            </a:r>
            <a:endParaRPr lang="zh-TW" altLang="zh-TW" sz="1050" b="1" spc="234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細黑體" panose="020B0309000000000000" pitchFamily="49" charset="-120"/>
              <a:ea typeface="華康細黑體" panose="020B0309000000000000" pitchFamily="49" charset="-12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3779912" y="1390523"/>
            <a:ext cx="2010484" cy="3215445"/>
          </a:xfrm>
          <a:prstGeom prst="rect">
            <a:avLst/>
          </a:prstGeom>
          <a:noFill/>
        </p:spPr>
        <p:txBody>
          <a:bodyPr wrap="square" lIns="71323" tIns="35662" rIns="71323" bIns="35662">
            <a:spAutoFit/>
          </a:bodyPr>
          <a:lstStyle/>
          <a:p>
            <a:pPr algn="ctr">
              <a:lnSpc>
                <a:spcPts val="1872"/>
              </a:lnSpc>
            </a:pPr>
            <a:r>
              <a:rPr lang="zh-TW" altLang="en-US" sz="1200" b="1" spc="234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家總</a:t>
            </a:r>
            <a:r>
              <a:rPr lang="zh-TW" altLang="en-US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思</a:t>
            </a:r>
            <a:r>
              <a:rPr lang="zh-TW" altLang="zh-TW" sz="1200" b="1" spc="234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樂</a:t>
            </a:r>
            <a:r>
              <a:rPr lang="zh-TW" altLang="zh-TW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醫</a:t>
            </a:r>
            <a:r>
              <a:rPr lang="zh-TW" altLang="en-US" sz="1200" b="1" spc="234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類</a:t>
            </a:r>
            <a:r>
              <a:rPr lang="zh-TW" altLang="zh-TW" sz="1200" b="1" spc="234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風濕性關節炎之</a:t>
            </a:r>
            <a:r>
              <a:rPr lang="zh-TW" altLang="zh-TW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友</a:t>
            </a:r>
            <a:r>
              <a:rPr lang="zh-TW" altLang="en-US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北市</a:t>
            </a:r>
            <a:r>
              <a:rPr lang="zh-TW" altLang="zh-TW" sz="1200" b="1" spc="234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康復之</a:t>
            </a:r>
            <a:r>
              <a:rPr lang="zh-TW" altLang="zh-TW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友</a:t>
            </a:r>
            <a:r>
              <a:rPr lang="zh-TW" altLang="en-US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健康</a:t>
            </a:r>
            <a:r>
              <a:rPr lang="zh-TW" altLang="zh-TW" sz="1200" b="1" spc="234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人權</a:t>
            </a:r>
            <a:r>
              <a:rPr lang="zh-TW" altLang="zh-TW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行動</a:t>
            </a:r>
            <a:r>
              <a:rPr lang="zh-TW" altLang="en-US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障礙</a:t>
            </a:r>
            <a:r>
              <a:rPr lang="zh-TW" altLang="zh-TW" sz="1200" b="1" spc="234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者權益</a:t>
            </a:r>
            <a:r>
              <a:rPr lang="zh-TW" altLang="zh-TW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促進會</a:t>
            </a:r>
            <a:r>
              <a:rPr lang="zh-TW" altLang="en-US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身心</a:t>
            </a:r>
            <a:r>
              <a:rPr lang="zh-TW" altLang="zh-TW" sz="1200" b="1" spc="234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障礙</a:t>
            </a:r>
            <a:r>
              <a:rPr lang="zh-TW" altLang="zh-TW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聯盟</a:t>
            </a:r>
            <a:r>
              <a:rPr lang="zh-TW" altLang="en-US" sz="1200" b="1" spc="234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en-US" altLang="zh-TW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 </a:t>
            </a:r>
            <a:r>
              <a:rPr lang="zh-TW" altLang="zh-TW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乳癌病友</a:t>
            </a:r>
            <a:r>
              <a:rPr lang="zh-TW" altLang="en-US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全癌病友連線</a:t>
            </a:r>
            <a:r>
              <a:rPr lang="zh-TW" altLang="en-US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安寧照顧</a:t>
            </a:r>
            <a:r>
              <a:rPr lang="zh-TW" altLang="en-US" sz="1200" b="1" spc="234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消基會</a:t>
            </a:r>
            <a:r>
              <a:rPr lang="zh-TW" altLang="en-US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癌症希望</a:t>
            </a:r>
            <a:r>
              <a:rPr lang="zh-TW" altLang="en-US" sz="1200" b="1" spc="234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婦女新知</a:t>
            </a:r>
            <a:r>
              <a:rPr lang="zh-TW" altLang="en-US" sz="1200" b="1" spc="234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現代婦女</a:t>
            </a:r>
            <a:r>
              <a:rPr lang="zh-TW" altLang="en-US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崔媽媽</a:t>
            </a:r>
            <a:r>
              <a:rPr lang="zh-TW" altLang="en-US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靖娟</a:t>
            </a:r>
            <a:r>
              <a:rPr lang="zh-TW" altLang="en-US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200" b="1" spc="234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聲評</a:t>
            </a:r>
            <a:r>
              <a:rPr lang="zh-TW" altLang="zh-TW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坊</a:t>
            </a:r>
            <a:r>
              <a:rPr lang="zh-TW" altLang="en-US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病友聯盟</a:t>
            </a:r>
            <a:r>
              <a:rPr lang="zh-TW" altLang="en-US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台女連</a:t>
            </a:r>
            <a:r>
              <a:rPr lang="zh-TW" altLang="en-US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露</a:t>
            </a:r>
            <a:r>
              <a:rPr lang="zh-TW" altLang="zh-TW" sz="1200" b="1" spc="234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德</a:t>
            </a:r>
            <a:r>
              <a:rPr lang="zh-TW" altLang="zh-TW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協會</a:t>
            </a:r>
            <a:r>
              <a:rPr lang="zh-TW" altLang="en-US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zh-TW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陽光</a:t>
            </a:r>
            <a:r>
              <a:rPr lang="zh-TW" altLang="en-US" sz="1200" b="1" spc="234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、</a:t>
            </a:r>
            <a:r>
              <a:rPr lang="zh-TW" altLang="en-US" sz="1200" b="1" spc="234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醫</a:t>
            </a:r>
            <a:r>
              <a:rPr lang="zh-TW" altLang="en-US" sz="1200" b="1" spc="234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細黑體" panose="020B0309000000000000" pitchFamily="49" charset="-120"/>
                <a:ea typeface="華康細黑體" panose="020B0309000000000000" pitchFamily="49" charset="-120"/>
              </a:rPr>
              <a:t>改會</a:t>
            </a:r>
            <a:endParaRPr lang="en-US" altLang="zh-TW" sz="1200" b="1" spc="234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細黑體" panose="020B0309000000000000" pitchFamily="49" charset="-120"/>
              <a:ea typeface="華康細黑體" panose="020B0309000000000000" pitchFamily="49" charset="-120"/>
            </a:endParaRPr>
          </a:p>
          <a:p>
            <a:pPr algn="ctr">
              <a:lnSpc>
                <a:spcPts val="1872"/>
              </a:lnSpc>
            </a:pPr>
            <a:endParaRPr lang="zh-TW" altLang="zh-TW" sz="1200" b="1" spc="234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細黑體" panose="020B0309000000000000" pitchFamily="49" charset="-120"/>
              <a:ea typeface="華康細黑體" panose="020B0309000000000000" pitchFamily="49" charset="-120"/>
            </a:endParaRPr>
          </a:p>
        </p:txBody>
      </p:sp>
      <p:sp>
        <p:nvSpPr>
          <p:cNvPr id="28" name="TextBox 50"/>
          <p:cNvSpPr txBox="1"/>
          <p:nvPr/>
        </p:nvSpPr>
        <p:spPr>
          <a:xfrm>
            <a:off x="618338" y="823773"/>
            <a:ext cx="1608138" cy="486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3200" b="1" kern="0" dirty="0" smtClean="0">
                <a:solidFill>
                  <a:sysClr val="window" lastClr="FFFFFF"/>
                </a:solidFill>
                <a:latin typeface="Agency FB" pitchFamily="34" charset="0"/>
                <a:ea typeface="微软雅黑" pitchFamily="34" charset="-122"/>
              </a:rPr>
              <a:t>醫 </a:t>
            </a:r>
            <a:r>
              <a:rPr kumimoji="0" lang="en-US" altLang="zh-TW" sz="3200" b="1" kern="0" dirty="0" smtClean="0">
                <a:solidFill>
                  <a:sysClr val="window" lastClr="FFFFFF"/>
                </a:solidFill>
                <a:latin typeface="微軟正黑體" pitchFamily="34" charset="-120"/>
                <a:ea typeface="微軟正黑體" pitchFamily="34" charset="-120"/>
              </a:rPr>
              <a:t>(22)</a:t>
            </a:r>
            <a:endParaRPr kumimoji="0" lang="zh-CN" altLang="en-US" sz="3200" b="1" kern="0" dirty="0">
              <a:solidFill>
                <a:sysClr val="window" lastClr="FFFFFF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9" name="TextBox 50"/>
          <p:cNvSpPr txBox="1"/>
          <p:nvPr/>
        </p:nvSpPr>
        <p:spPr>
          <a:xfrm>
            <a:off x="3779912" y="813470"/>
            <a:ext cx="1608138" cy="8802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3200" b="1" kern="0" dirty="0" smtClean="0">
                <a:solidFill>
                  <a:sysClr val="window" lastClr="FFFFFF"/>
                </a:solidFill>
                <a:latin typeface="Agency FB" pitchFamily="34" charset="0"/>
                <a:ea typeface="微软雅黑" pitchFamily="34" charset="-122"/>
              </a:rPr>
              <a:t>病 </a:t>
            </a:r>
            <a:r>
              <a:rPr kumimoji="0" lang="en-US" altLang="zh-TW" sz="3200" b="1" kern="0" dirty="0">
                <a:solidFill>
                  <a:sysClr val="window" lastClr="FFFFFF"/>
                </a:solidFill>
                <a:latin typeface="微軟正黑體" pitchFamily="34" charset="-120"/>
                <a:ea typeface="微軟正黑體" pitchFamily="34" charset="-120"/>
              </a:rPr>
              <a:t>(22)</a:t>
            </a:r>
            <a:endParaRPr kumimoji="0" lang="zh-CN" altLang="en-US" sz="3200" b="1" kern="0" dirty="0">
              <a:solidFill>
                <a:sysClr val="window" lastClr="FFFFFF"/>
              </a:solidFill>
              <a:latin typeface="微軟正黑體" pitchFamily="34" charset="-120"/>
              <a:ea typeface="微軟正黑體" pitchFamily="34" charset="-120"/>
            </a:endParaRPr>
          </a:p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zh-CN" altLang="en-US" sz="3200" b="1" kern="0" dirty="0">
              <a:solidFill>
                <a:sysClr val="window" lastClr="FFFFFF"/>
              </a:solidFill>
              <a:latin typeface="Agency FB" pitchFamily="34" charset="0"/>
              <a:ea typeface="微软雅黑" pitchFamily="34" charset="-122"/>
            </a:endParaRPr>
          </a:p>
        </p:txBody>
      </p:sp>
      <p:sp>
        <p:nvSpPr>
          <p:cNvPr id="30" name="TextBox 50"/>
          <p:cNvSpPr txBox="1"/>
          <p:nvPr/>
        </p:nvSpPr>
        <p:spPr>
          <a:xfrm>
            <a:off x="6920550" y="797474"/>
            <a:ext cx="1608138" cy="4862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3200" b="1" kern="0" dirty="0" smtClean="0">
                <a:solidFill>
                  <a:sysClr val="window" lastClr="FFFFFF"/>
                </a:solidFill>
                <a:latin typeface="Agency FB" pitchFamily="34" charset="0"/>
                <a:ea typeface="微软雅黑" pitchFamily="34" charset="-122"/>
              </a:rPr>
              <a:t>勞 </a:t>
            </a:r>
            <a:r>
              <a:rPr kumimoji="0" lang="en-US" altLang="zh-TW" sz="3200" b="1" kern="0" dirty="0">
                <a:solidFill>
                  <a:sysClr val="window" lastClr="FFFFFF"/>
                </a:solidFill>
                <a:latin typeface="微軟正黑體" pitchFamily="34" charset="-120"/>
                <a:ea typeface="微軟正黑體" pitchFamily="34" charset="-120"/>
              </a:rPr>
              <a:t>(26)</a:t>
            </a:r>
            <a:endParaRPr kumimoji="0" lang="zh-CN" altLang="en-US" sz="3200" b="1" kern="0" dirty="0">
              <a:solidFill>
                <a:sysClr val="window" lastClr="FFFFFF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0" y="4977436"/>
            <a:ext cx="9144000" cy="737563"/>
          </a:xfrm>
          <a:prstGeom prst="rect">
            <a:avLst/>
          </a:prstGeom>
          <a:solidFill>
            <a:schemeClr val="tx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323" tIns="35662" rIns="71323" bIns="35662" rtlCol="0" anchor="ctr"/>
          <a:lstStyle/>
          <a:p>
            <a:pPr algn="ctr"/>
            <a:endParaRPr lang="zh-TW" altLang="en-US" b="1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文字方塊 31"/>
          <p:cNvSpPr txBox="1"/>
          <p:nvPr/>
        </p:nvSpPr>
        <p:spPr>
          <a:xfrm>
            <a:off x="663589" y="5149849"/>
            <a:ext cx="88204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zh-TW" sz="2000" b="1" dirty="0">
                <a:solidFill>
                  <a:srgbClr val="FFFF00"/>
                </a:solidFill>
                <a:latin typeface="+mj-ea"/>
                <a:ea typeface="+mj-ea"/>
              </a:rPr>
              <a:t>醫病勞都怒吼、</a:t>
            </a:r>
            <a:r>
              <a:rPr lang="en-US" altLang="zh-TW" sz="2000" b="1" dirty="0">
                <a:solidFill>
                  <a:srgbClr val="FFFF00"/>
                </a:solidFill>
                <a:latin typeface="+mj-ea"/>
                <a:ea typeface="+mj-ea"/>
              </a:rPr>
              <a:t>70</a:t>
            </a:r>
            <a:r>
              <a:rPr lang="zh-TW" altLang="zh-TW" sz="2000" b="1" dirty="0">
                <a:solidFill>
                  <a:srgbClr val="FFFF00"/>
                </a:solidFill>
                <a:latin typeface="+mj-ea"/>
                <a:ea typeface="+mj-ea"/>
              </a:rPr>
              <a:t>民團連署，要求四黨團承諾本會期三讀修正醫療法！</a:t>
            </a:r>
            <a:endParaRPr lang="zh-TW" altLang="zh-TW" sz="2000" dirty="0">
              <a:solidFill>
                <a:srgbClr val="FFFF00"/>
              </a:solidFill>
              <a:latin typeface="+mj-ea"/>
              <a:ea typeface="+mj-ea"/>
            </a:endParaRPr>
          </a:p>
          <a:p>
            <a:pPr algn="ctr"/>
            <a:endParaRPr lang="zh-TW" altLang="en-US" sz="2000" dirty="0">
              <a:solidFill>
                <a:srgbClr val="FFFF00"/>
              </a:solidFill>
              <a:latin typeface="+mj-ea"/>
              <a:ea typeface="+mj-ea"/>
            </a:endParaRPr>
          </a:p>
        </p:txBody>
      </p:sp>
      <p:pic>
        <p:nvPicPr>
          <p:cNvPr id="33" name="圖片 3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802" y="5100869"/>
            <a:ext cx="567072" cy="490696"/>
          </a:xfrm>
          <a:prstGeom prst="rect">
            <a:avLst/>
          </a:prstGeom>
        </p:spPr>
      </p:pic>
      <p:sp>
        <p:nvSpPr>
          <p:cNvPr id="34" name="矩形 33"/>
          <p:cNvSpPr/>
          <p:nvPr/>
        </p:nvSpPr>
        <p:spPr>
          <a:xfrm>
            <a:off x="378259" y="165291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 smtClean="0"/>
              <a:t>附件四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8713608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0" y="5048633"/>
            <a:ext cx="9144000" cy="666368"/>
          </a:xfrm>
          <a:prstGeom prst="rect">
            <a:avLst/>
          </a:prstGeom>
          <a:solidFill>
            <a:sysClr val="window" lastClr="FFFFFF">
              <a:lumMod val="75000"/>
            </a:sysClr>
          </a:solidFill>
          <a:ln w="25400" cap="flat" cmpd="sng" algn="ctr">
            <a:noFill/>
            <a:prstDash val="solid"/>
          </a:ln>
          <a:effectLst>
            <a:innerShdw blurRad="127000" dist="1054100" dir="16200000">
              <a:prstClr val="black">
                <a:alpha val="50000"/>
              </a:prstClr>
            </a:inn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kern="0">
              <a:solidFill>
                <a:sysClr val="window" lastClr="FFFFFF"/>
              </a:solidFill>
              <a:latin typeface="Calibri"/>
              <a:ea typeface="ＭＳ Ｐゴシック"/>
            </a:endParaRPr>
          </a:p>
        </p:txBody>
      </p:sp>
      <p:pic>
        <p:nvPicPr>
          <p:cNvPr id="6149" name="图片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40" t="2029" r="11382"/>
          <a:stretch>
            <a:fillRect/>
          </a:stretch>
        </p:blipFill>
        <p:spPr bwMode="auto">
          <a:xfrm>
            <a:off x="2987675" y="121708"/>
            <a:ext cx="5711825" cy="5584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0" name="TextBox 14"/>
          <p:cNvSpPr txBox="1">
            <a:spLocks noChangeArrowheads="1"/>
          </p:cNvSpPr>
          <p:nvPr/>
        </p:nvSpPr>
        <p:spPr bwMode="auto">
          <a:xfrm>
            <a:off x="4251325" y="5152763"/>
            <a:ext cx="1041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990000"/>
              </a:buClr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90000"/>
              </a:buClr>
              <a:buFont typeface="Times New Roman" pitchFamily="18" charset="0"/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990000"/>
              </a:buClr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90000"/>
              </a:buClr>
              <a:buFont typeface="Times New Roman" pitchFamily="18" charset="0"/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zh-TW" altLang="zh-TW" sz="1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肥醫院卻瘦醫護</a:t>
            </a:r>
            <a:endParaRPr lang="zh-TW" altLang="zh-TW" sz="16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  <a:cs typeface="新細明體" charset="-120"/>
            </a:endParaRPr>
          </a:p>
        </p:txBody>
      </p:sp>
      <p:sp>
        <p:nvSpPr>
          <p:cNvPr id="6151" name="TextBox 15"/>
          <p:cNvSpPr txBox="1">
            <a:spLocks noChangeArrowheads="1"/>
          </p:cNvSpPr>
          <p:nvPr/>
        </p:nvSpPr>
        <p:spPr bwMode="auto">
          <a:xfrm>
            <a:off x="5292725" y="5152763"/>
            <a:ext cx="10795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990000"/>
              </a:buClr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90000"/>
              </a:buClr>
              <a:buFont typeface="Times New Roman" pitchFamily="18" charset="0"/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990000"/>
              </a:buClr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90000"/>
              </a:buClr>
              <a:buFont typeface="Times New Roman" pitchFamily="18" charset="0"/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zh-TW" altLang="zh-TW" sz="1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醫療公益淪口號</a:t>
            </a:r>
            <a:endParaRPr lang="zh-CN" altLang="en-US" sz="16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152" name="TextBox 16"/>
          <p:cNvSpPr txBox="1">
            <a:spLocks noChangeArrowheads="1"/>
          </p:cNvSpPr>
          <p:nvPr/>
        </p:nvSpPr>
        <p:spPr bwMode="auto">
          <a:xfrm>
            <a:off x="6392013" y="5152763"/>
            <a:ext cx="10080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990000"/>
              </a:buClr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90000"/>
              </a:buClr>
              <a:buFont typeface="Times New Roman" pitchFamily="18" charset="0"/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990000"/>
              </a:buClr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90000"/>
              </a:buClr>
              <a:buFont typeface="Times New Roman" pitchFamily="18" charset="0"/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zh-TW" altLang="zh-TW" sz="1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公資</a:t>
            </a:r>
            <a:r>
              <a:rPr lang="zh-TW" altLang="en-US" sz="1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產</a:t>
            </a:r>
            <a:r>
              <a:rPr lang="zh-TW" altLang="zh-TW" sz="1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成家天下</a:t>
            </a:r>
            <a:endParaRPr lang="zh-CN" altLang="en-US" sz="1600" b="1" dirty="0">
              <a:solidFill>
                <a:schemeClr val="bg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153" name="TextBox 17"/>
          <p:cNvSpPr txBox="1">
            <a:spLocks noChangeArrowheads="1"/>
          </p:cNvSpPr>
          <p:nvPr/>
        </p:nvSpPr>
        <p:spPr bwMode="auto">
          <a:xfrm>
            <a:off x="7524750" y="5152763"/>
            <a:ext cx="10795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990000"/>
              </a:buClr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90000"/>
              </a:buClr>
              <a:buFont typeface="Times New Roman" pitchFamily="18" charset="0"/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990000"/>
              </a:buClr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90000"/>
              </a:buClr>
              <a:buFont typeface="Times New Roman" pitchFamily="18" charset="0"/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zh-TW" altLang="zh-TW" sz="1600" b="1" dirty="0">
                <a:solidFill>
                  <a:schemeClr val="bg1"/>
                </a:solidFill>
                <a:latin typeface="微軟正黑體" pitchFamily="34" charset="-120"/>
                <a:ea typeface="微軟正黑體" pitchFamily="34" charset="-120"/>
              </a:rPr>
              <a:t>董事會淪橡皮章</a:t>
            </a:r>
          </a:p>
        </p:txBody>
      </p:sp>
      <p:sp>
        <p:nvSpPr>
          <p:cNvPr id="6154" name="TextBox 18"/>
          <p:cNvSpPr txBox="1">
            <a:spLocks noChangeArrowheads="1"/>
          </p:cNvSpPr>
          <p:nvPr/>
        </p:nvSpPr>
        <p:spPr bwMode="auto">
          <a:xfrm>
            <a:off x="3419480" y="1239574"/>
            <a:ext cx="104616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990000"/>
              </a:buClr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90000"/>
              </a:buClr>
              <a:buFont typeface="Times New Roman" pitchFamily="18" charset="0"/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990000"/>
              </a:buClr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90000"/>
              </a:buClr>
              <a:buFont typeface="Times New Roman" pitchFamily="18" charset="0"/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600" b="1" dirty="0">
                <a:solidFill>
                  <a:srgbClr val="C00000"/>
                </a:solidFill>
                <a:latin typeface="華康粗黑體" pitchFamily="49" charset="-120"/>
                <a:ea typeface="華康粗黑體" pitchFamily="49" charset="-120"/>
              </a:rPr>
              <a:t>搶救血汗醫護條款</a:t>
            </a:r>
            <a:endParaRPr lang="en-US" altLang="zh-CN" sz="1600" b="1" dirty="0">
              <a:solidFill>
                <a:srgbClr val="C00000"/>
              </a:solidFill>
              <a:latin typeface="華康粗黑體" pitchFamily="49" charset="-120"/>
              <a:ea typeface="華康粗黑體" pitchFamily="49" charset="-120"/>
            </a:endParaRPr>
          </a:p>
        </p:txBody>
      </p:sp>
      <p:sp>
        <p:nvSpPr>
          <p:cNvPr id="6155" name="TextBox 19"/>
          <p:cNvSpPr txBox="1">
            <a:spLocks noChangeArrowheads="1"/>
          </p:cNvSpPr>
          <p:nvPr/>
        </p:nvSpPr>
        <p:spPr bwMode="auto">
          <a:xfrm>
            <a:off x="4500563" y="1688044"/>
            <a:ext cx="10858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990000"/>
              </a:buClr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90000"/>
              </a:buClr>
              <a:buFont typeface="Times New Roman" pitchFamily="18" charset="0"/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990000"/>
              </a:buClr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90000"/>
              </a:buClr>
              <a:buFont typeface="Times New Roman" pitchFamily="18" charset="0"/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zh-TW" sz="1600" b="1" dirty="0">
                <a:solidFill>
                  <a:srgbClr val="FFFFFF"/>
                </a:solidFill>
                <a:latin typeface="華康粗黑體" pitchFamily="49" charset="-120"/>
                <a:ea typeface="華康粗黑體" pitchFamily="49" charset="-120"/>
              </a:rPr>
              <a:t>提升醫療公益責任</a:t>
            </a:r>
            <a:endParaRPr lang="en-US" altLang="zh-CN" sz="1600" b="1" dirty="0">
              <a:solidFill>
                <a:srgbClr val="FFFFFF"/>
              </a:solidFill>
              <a:latin typeface="華康粗黑體" pitchFamily="49" charset="-120"/>
              <a:ea typeface="華康粗黑體" pitchFamily="49" charset="-120"/>
            </a:endParaRPr>
          </a:p>
        </p:txBody>
      </p:sp>
      <p:sp>
        <p:nvSpPr>
          <p:cNvPr id="6156" name="TextBox 20"/>
          <p:cNvSpPr txBox="1">
            <a:spLocks noChangeArrowheads="1"/>
          </p:cNvSpPr>
          <p:nvPr/>
        </p:nvSpPr>
        <p:spPr bwMode="auto">
          <a:xfrm>
            <a:off x="5586418" y="2166939"/>
            <a:ext cx="108267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990000"/>
              </a:buClr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90000"/>
              </a:buClr>
              <a:buFont typeface="Times New Roman" pitchFamily="18" charset="0"/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990000"/>
              </a:buClr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90000"/>
              </a:buClr>
              <a:buFont typeface="Times New Roman" pitchFamily="18" charset="0"/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zh-TW" sz="1600" b="1" dirty="0">
                <a:solidFill>
                  <a:srgbClr val="0000FF"/>
                </a:solidFill>
                <a:latin typeface="華康粗黑體" pitchFamily="49" charset="-120"/>
                <a:ea typeface="華康粗黑體" pitchFamily="49" charset="-120"/>
              </a:rPr>
              <a:t>落實財務監督機制</a:t>
            </a:r>
            <a:endParaRPr lang="en-US" altLang="zh-CN" sz="1600" b="1" dirty="0">
              <a:solidFill>
                <a:srgbClr val="0000FF"/>
              </a:solidFill>
              <a:latin typeface="華康粗黑體" pitchFamily="49" charset="-120"/>
              <a:ea typeface="華康粗黑體" pitchFamily="49" charset="-120"/>
            </a:endParaRPr>
          </a:p>
        </p:txBody>
      </p:sp>
      <p:sp>
        <p:nvSpPr>
          <p:cNvPr id="6157" name="TextBox 21"/>
          <p:cNvSpPr txBox="1">
            <a:spLocks noChangeArrowheads="1"/>
          </p:cNvSpPr>
          <p:nvPr/>
        </p:nvSpPr>
        <p:spPr bwMode="auto">
          <a:xfrm>
            <a:off x="6731005" y="2545294"/>
            <a:ext cx="100806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990000"/>
              </a:buClr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90000"/>
              </a:buClr>
              <a:buFont typeface="Times New Roman" pitchFamily="18" charset="0"/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990000"/>
              </a:buClr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90000"/>
              </a:buClr>
              <a:buFont typeface="Times New Roman" pitchFamily="18" charset="0"/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zh-TW" sz="1600" b="1" dirty="0">
                <a:solidFill>
                  <a:srgbClr val="FFFFFF"/>
                </a:solidFill>
                <a:latin typeface="華康粗黑體" pitchFamily="49" charset="-120"/>
                <a:ea typeface="華康粗黑體" pitchFamily="49" charset="-120"/>
              </a:rPr>
              <a:t>強化董監事會治理</a:t>
            </a:r>
            <a:endParaRPr lang="en-US" altLang="zh-CN" sz="1600" b="1" dirty="0">
              <a:solidFill>
                <a:srgbClr val="FFFFFF"/>
              </a:solidFill>
              <a:latin typeface="華康粗黑體" pitchFamily="49" charset="-120"/>
              <a:ea typeface="華康粗黑體" pitchFamily="49" charset="-12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97951" y="1989336"/>
            <a:ext cx="2665413" cy="1569660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>
              <a:lnSpc>
                <a:spcPct val="130000"/>
              </a:lnSpc>
              <a:defRPr sz="5400" b="1">
                <a:solidFill>
                  <a:schemeClr val="tx1">
                    <a:lumMod val="65000"/>
                    <a:lumOff val="35000"/>
                  </a:schemeClr>
                </a:solidFill>
                <a:latin typeface="Agency FB" pitchFamily="34" charset="0"/>
                <a:ea typeface="微软雅黑" pitchFamily="34" charset="-122"/>
                <a:cs typeface="Calibri" pitchFamily="34" charset="0"/>
              </a:defRPr>
            </a:lvl1pPr>
          </a:lstStyle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4800" kern="0" dirty="0" smtClean="0">
                <a:solidFill>
                  <a:srgbClr val="FF0000"/>
                </a:solidFill>
              </a:rPr>
              <a:t>醫療法</a:t>
            </a:r>
            <a:endParaRPr kumimoji="0" lang="en-US" altLang="zh-TW" sz="4800" kern="0" dirty="0" smtClean="0">
              <a:solidFill>
                <a:srgbClr val="FF0000"/>
              </a:solidFill>
            </a:endParaRPr>
          </a:p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4800" kern="0" dirty="0" smtClean="0">
                <a:solidFill>
                  <a:srgbClr val="FF0000"/>
                </a:solidFill>
              </a:rPr>
              <a:t>修</a:t>
            </a:r>
            <a:r>
              <a:rPr kumimoji="0" lang="zh-TW" altLang="en-US" sz="4800" kern="0" dirty="0">
                <a:solidFill>
                  <a:srgbClr val="FF0000"/>
                </a:solidFill>
              </a:rPr>
              <a:t>法主張</a:t>
            </a:r>
            <a:endParaRPr kumimoji="0" lang="zh-CN" altLang="en-US" sz="4800" kern="0" dirty="0">
              <a:solidFill>
                <a:srgbClr val="FF0000"/>
              </a:solidFill>
            </a:endParaRPr>
          </a:p>
        </p:txBody>
      </p:sp>
      <p:sp>
        <p:nvSpPr>
          <p:cNvPr id="6159" name="文字方塊 2"/>
          <p:cNvSpPr txBox="1">
            <a:spLocks noChangeArrowheads="1"/>
          </p:cNvSpPr>
          <p:nvPr/>
        </p:nvSpPr>
        <p:spPr bwMode="auto">
          <a:xfrm>
            <a:off x="3454400" y="1837534"/>
            <a:ext cx="909638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990000"/>
              </a:buClr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90000"/>
              </a:buClr>
              <a:buFont typeface="Times New Roman" pitchFamily="18" charset="0"/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990000"/>
              </a:buClr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90000"/>
              </a:buClr>
              <a:buFont typeface="Times New Roman" pitchFamily="18" charset="0"/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zh-TW" sz="1400" b="1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普選員工董事、</a:t>
            </a:r>
            <a:r>
              <a:rPr lang="zh-TW" altLang="zh-TW" sz="1400" b="1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設</a:t>
            </a:r>
            <a:r>
              <a:rPr lang="zh-TW" altLang="en-US" sz="1400" b="1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勞動</a:t>
            </a:r>
            <a:r>
              <a:rPr lang="zh-TW" altLang="en-US" sz="1400" b="1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權益</a:t>
            </a:r>
            <a:r>
              <a:rPr lang="zh-TW" altLang="zh-TW" sz="1400" b="1" dirty="0" smtClean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委員會</a:t>
            </a:r>
            <a:r>
              <a:rPr lang="zh-TW" altLang="zh-TW" sz="1400" b="1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。結餘優先</a:t>
            </a:r>
            <a:r>
              <a:rPr lang="zh-TW" altLang="en-US" sz="1400" b="1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改善醫護勞動條件</a:t>
            </a:r>
            <a:r>
              <a:rPr lang="zh-TW" altLang="zh-TW" sz="1400" b="1" dirty="0">
                <a:solidFill>
                  <a:srgbClr val="000000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lang="zh-TW" altLang="en-US" sz="1400" b="1" dirty="0">
              <a:solidFill>
                <a:srgbClr val="00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160" name="文字方塊 15"/>
          <p:cNvSpPr txBox="1">
            <a:spLocks noChangeArrowheads="1"/>
          </p:cNvSpPr>
          <p:nvPr/>
        </p:nvSpPr>
        <p:spPr bwMode="auto">
          <a:xfrm>
            <a:off x="4516443" y="2382573"/>
            <a:ext cx="909637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990000"/>
              </a:buClr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90000"/>
              </a:buClr>
              <a:buFont typeface="Times New Roman" pitchFamily="18" charset="0"/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990000"/>
              </a:buClr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90000"/>
              </a:buClr>
              <a:buFont typeface="Times New Roman" pitchFamily="18" charset="0"/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zh-TW" sz="1400" b="1" dirty="0">
                <a:solidFill>
                  <a:srgbClr val="FFFF66"/>
                </a:solidFill>
                <a:latin typeface="微軟正黑體" pitchFamily="34" charset="-120"/>
                <a:ea typeface="微軟正黑體" pitchFamily="34" charset="-120"/>
              </a:rPr>
              <a:t>社</a:t>
            </a:r>
            <a:r>
              <a:rPr lang="zh-TW" altLang="en-US" sz="1400" b="1" dirty="0">
                <a:solidFill>
                  <a:srgbClr val="FFFF66"/>
                </a:solidFill>
                <a:latin typeface="微軟正黑體" pitchFamily="34" charset="-120"/>
                <a:ea typeface="微軟正黑體" pitchFamily="34" charset="-120"/>
              </a:rPr>
              <a:t>福金</a:t>
            </a:r>
            <a:r>
              <a:rPr lang="zh-TW" altLang="zh-TW" sz="1400" b="1" dirty="0">
                <a:solidFill>
                  <a:srgbClr val="FFFF66"/>
                </a:solidFill>
                <a:latin typeface="微軟正黑體" pitchFamily="34" charset="-120"/>
                <a:ea typeface="微軟正黑體" pitchFamily="34" charset="-120"/>
              </a:rPr>
              <a:t>之提撥基準，由「醫療結餘」擴大為「收入結餘」；組成醫療公益委員會，並上網公布</a:t>
            </a:r>
            <a:r>
              <a:rPr lang="zh-TW" altLang="en-US" sz="1400" b="1" dirty="0">
                <a:solidFill>
                  <a:srgbClr val="FFFF66"/>
                </a:solidFill>
                <a:latin typeface="微軟正黑體" pitchFamily="34" charset="-120"/>
                <a:ea typeface="微軟正黑體" pitchFamily="34" charset="-120"/>
              </a:rPr>
              <a:t>社福金資訊</a:t>
            </a:r>
            <a:r>
              <a:rPr lang="zh-TW" altLang="zh-TW" sz="1400" b="1" dirty="0">
                <a:solidFill>
                  <a:srgbClr val="FFFF66"/>
                </a:solidFill>
                <a:latin typeface="微軟正黑體" pitchFamily="34" charset="-120"/>
                <a:ea typeface="微軟正黑體" pitchFamily="34" charset="-120"/>
              </a:rPr>
              <a:t>。</a:t>
            </a:r>
            <a:endParaRPr lang="zh-TW" altLang="en-US" sz="1400" b="1" dirty="0">
              <a:solidFill>
                <a:srgbClr val="FFFF66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161" name="文字方塊 16"/>
          <p:cNvSpPr txBox="1">
            <a:spLocks noChangeArrowheads="1"/>
          </p:cNvSpPr>
          <p:nvPr/>
        </p:nvSpPr>
        <p:spPr bwMode="auto">
          <a:xfrm>
            <a:off x="5637218" y="2737117"/>
            <a:ext cx="909637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990000"/>
              </a:buClr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90000"/>
              </a:buClr>
              <a:buFont typeface="Times New Roman" pitchFamily="18" charset="0"/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990000"/>
              </a:buClr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90000"/>
              </a:buClr>
              <a:buFont typeface="Times New Roman" pitchFamily="18" charset="0"/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 b="1" dirty="0">
                <a:latin typeface="微軟正黑體" pitchFamily="34" charset="-120"/>
                <a:ea typeface="微軟正黑體" pitchFamily="34" charset="-120"/>
              </a:rPr>
              <a:t>對外捐款應經審核、終結母企業擔任萬年包租公、並由健保及財稅單位聯合查帳</a:t>
            </a:r>
            <a:r>
              <a:rPr lang="zh-TW" altLang="zh-TW" sz="1400" b="1" dirty="0">
                <a:latin typeface="微軟正黑體" pitchFamily="34" charset="-120"/>
                <a:ea typeface="微軟正黑體" pitchFamily="34" charset="-120"/>
              </a:rPr>
              <a:t>。</a:t>
            </a:r>
            <a:endParaRPr lang="zh-TW" altLang="en-US" sz="14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6162" name="文字方塊 17"/>
          <p:cNvSpPr txBox="1">
            <a:spLocks noChangeArrowheads="1"/>
          </p:cNvSpPr>
          <p:nvPr/>
        </p:nvSpPr>
        <p:spPr bwMode="auto">
          <a:xfrm>
            <a:off x="6718300" y="3091658"/>
            <a:ext cx="909638" cy="160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990000"/>
              </a:buClr>
              <a:buChar char="•"/>
              <a:defRPr kumimoji="1" sz="32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90000"/>
              </a:buClr>
              <a:buFont typeface="Times New Roman" pitchFamily="18" charset="0"/>
              <a:buChar char="–"/>
              <a:defRPr kumimoji="1" sz="28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990000"/>
              </a:buClr>
              <a:buChar char="•"/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90000"/>
              </a:buClr>
              <a:buFont typeface="Times New Roman" pitchFamily="18" charset="0"/>
              <a:buChar char="–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Font typeface="Times New Roman" pitchFamily="18" charset="0"/>
              <a:buChar char="»"/>
              <a:defRPr kumimoji="1"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zh-TW" sz="1400" b="1" dirty="0">
                <a:solidFill>
                  <a:srgbClr val="FFFF66"/>
                </a:solidFill>
                <a:latin typeface="微軟正黑體" pitchFamily="34" charset="-120"/>
                <a:ea typeface="微軟正黑體" pitchFamily="34" charset="-120"/>
              </a:rPr>
              <a:t>增設公益監察人，將員工及病友納入董事會。</a:t>
            </a:r>
            <a:endParaRPr lang="en-US" altLang="zh-TW" sz="1400" b="1" dirty="0">
              <a:solidFill>
                <a:srgbClr val="FFFF66"/>
              </a:solidFill>
              <a:latin typeface="微軟正黑體" pitchFamily="34" charset="-120"/>
              <a:ea typeface="微軟正黑體" pitchFamily="34" charset="-12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zh-TW" altLang="en-US" sz="1400" b="1" dirty="0">
                <a:solidFill>
                  <a:srgbClr val="FFFF66"/>
                </a:solidFill>
                <a:latin typeface="微軟正黑體" pitchFamily="34" charset="-120"/>
                <a:ea typeface="微軟正黑體" pitchFamily="34" charset="-120"/>
              </a:rPr>
              <a:t>明定利益迴避規定。</a:t>
            </a:r>
          </a:p>
        </p:txBody>
      </p:sp>
      <p:sp>
        <p:nvSpPr>
          <p:cNvPr id="24" name="TextBox 22"/>
          <p:cNvSpPr txBox="1"/>
          <p:nvPr/>
        </p:nvSpPr>
        <p:spPr>
          <a:xfrm>
            <a:off x="179393" y="5204357"/>
            <a:ext cx="4071937" cy="461665"/>
          </a:xfrm>
          <a:prstGeom prst="rect">
            <a:avLst/>
          </a:prstGeom>
          <a:noFill/>
        </p:spPr>
        <p:txBody>
          <a:bodyPr>
            <a:spAutoFit/>
          </a:bodyPr>
          <a:lstStyle>
            <a:defPPr>
              <a:defRPr lang="en-US"/>
            </a:defPPr>
            <a:lvl1pPr>
              <a:lnSpc>
                <a:spcPct val="130000"/>
              </a:lnSpc>
              <a:defRPr sz="5400" b="1">
                <a:solidFill>
                  <a:schemeClr val="tx1">
                    <a:lumMod val="65000"/>
                    <a:lumOff val="35000"/>
                  </a:schemeClr>
                </a:solidFill>
                <a:latin typeface="Agency FB" pitchFamily="34" charset="0"/>
                <a:ea typeface="微软雅黑" pitchFamily="34" charset="-122"/>
                <a:cs typeface="Calibri" pitchFamily="34" charset="0"/>
              </a:defRPr>
            </a:lvl1pPr>
          </a:lstStyle>
          <a:p>
            <a:pPr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2400" kern="0" dirty="0">
                <a:solidFill>
                  <a:schemeClr val="bg1"/>
                </a:solidFill>
              </a:rPr>
              <a:t>過去財團法人醫院治理弊端</a:t>
            </a:r>
            <a:endParaRPr kumimoji="0" lang="zh-CN" altLang="en-US" sz="2400" kern="0" dirty="0">
              <a:solidFill>
                <a:schemeClr val="bg1"/>
              </a:solidFill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8420946" y="1286006"/>
            <a:ext cx="615553" cy="3011654"/>
          </a:xfrm>
          <a:prstGeom prst="rect">
            <a:avLst/>
          </a:prstGeom>
          <a:noFill/>
        </p:spPr>
        <p:txBody>
          <a:bodyPr vert="eaVert"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>
              <a:defRPr/>
            </a:pPr>
            <a:r>
              <a:rPr lang="zh-TW" altLang="en-US" sz="2800" b="1" spc="50" dirty="0">
                <a:ln w="11430"/>
                <a:gradFill>
                  <a:gsLst>
                    <a:gs pos="25000">
                      <a:srgbClr val="3333CC">
                        <a:satMod val="155000"/>
                      </a:srgbClr>
                    </a:gs>
                    <a:gs pos="100000">
                      <a:srgbClr val="3333CC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latin typeface="微軟正黑體" pitchFamily="34" charset="-120"/>
                <a:ea typeface="微軟正黑體" pitchFamily="34" charset="-120"/>
              </a:rPr>
              <a:t>明定具體違規罰則</a:t>
            </a:r>
          </a:p>
        </p:txBody>
      </p:sp>
      <p:sp>
        <p:nvSpPr>
          <p:cNvPr id="5" name="向右箭號 4"/>
          <p:cNvSpPr/>
          <p:nvPr/>
        </p:nvSpPr>
        <p:spPr>
          <a:xfrm>
            <a:off x="7885118" y="2382574"/>
            <a:ext cx="536575" cy="531813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TW" altLang="en-US">
              <a:solidFill>
                <a:srgbClr val="FFFFFF"/>
              </a:solidFill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59370" y="0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 smtClean="0"/>
              <a:t>附件五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7303767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thrf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Office 古典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987</TotalTime>
  <Words>1100</Words>
  <Application>Microsoft Office PowerPoint</Application>
  <PresentationFormat>如螢幕大小 (16:10)</PresentationFormat>
  <Paragraphs>98</Paragraphs>
  <Slides>6</Slides>
  <Notes>2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thrf</vt:lpstr>
      <vt:lpstr>PowerPoint 簡報</vt:lpstr>
      <vt:lpstr>PowerPoint 簡報</vt:lpstr>
      <vt:lpstr>十大金句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珮涵</dc:creator>
  <cp:lastModifiedBy>user</cp:lastModifiedBy>
  <cp:revision>471</cp:revision>
  <cp:lastPrinted>2018-04-17T08:11:27Z</cp:lastPrinted>
  <dcterms:created xsi:type="dcterms:W3CDTF">2016-06-04T03:32:37Z</dcterms:created>
  <dcterms:modified xsi:type="dcterms:W3CDTF">2019-07-01T06:02:17Z</dcterms:modified>
</cp:coreProperties>
</file>