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0"/>
  </p:notesMasterIdLst>
  <p:sldIdLst>
    <p:sldId id="264" r:id="rId2"/>
    <p:sldId id="261" r:id="rId3"/>
    <p:sldId id="263" r:id="rId4"/>
    <p:sldId id="258" r:id="rId5"/>
    <p:sldId id="257" r:id="rId6"/>
    <p:sldId id="259" r:id="rId7"/>
    <p:sldId id="262" r:id="rId8"/>
    <p:sldId id="260"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9" d="100"/>
          <a:sy n="79" d="100"/>
        </p:scale>
        <p:origin x="-84" y="-6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DF85D-D10A-48F8-9A5E-A4B8F40E8A64}" type="datetimeFigureOut">
              <a:rPr lang="zh-TW" altLang="en-US" smtClean="0"/>
              <a:t>2019/7/1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43455-25EA-48D1-9F45-C1AA74EF3397}" type="slidenum">
              <a:rPr lang="zh-TW" altLang="en-US" smtClean="0"/>
              <a:t>‹#›</a:t>
            </a:fld>
            <a:endParaRPr lang="zh-TW" altLang="en-US"/>
          </a:p>
        </p:txBody>
      </p:sp>
    </p:spTree>
    <p:extLst>
      <p:ext uri="{BB962C8B-B14F-4D97-AF65-F5344CB8AC3E}">
        <p14:creationId xmlns:p14="http://schemas.microsoft.com/office/powerpoint/2010/main" val="138483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F943455-25EA-48D1-9F45-C1AA74EF3397}" type="slidenum">
              <a:rPr lang="zh-TW" altLang="en-US" smtClean="0"/>
              <a:t>1</a:t>
            </a:fld>
            <a:endParaRPr lang="zh-TW" altLang="en-US"/>
          </a:p>
        </p:txBody>
      </p:sp>
    </p:spTree>
    <p:extLst>
      <p:ext uri="{BB962C8B-B14F-4D97-AF65-F5344CB8AC3E}">
        <p14:creationId xmlns:p14="http://schemas.microsoft.com/office/powerpoint/2010/main" val="191796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F943455-25EA-48D1-9F45-C1AA74EF3397}" type="slidenum">
              <a:rPr lang="zh-TW" altLang="en-US" smtClean="0"/>
              <a:t>2</a:t>
            </a:fld>
            <a:endParaRPr lang="zh-TW" altLang="en-US"/>
          </a:p>
        </p:txBody>
      </p:sp>
    </p:spTree>
    <p:extLst>
      <p:ext uri="{BB962C8B-B14F-4D97-AF65-F5344CB8AC3E}">
        <p14:creationId xmlns:p14="http://schemas.microsoft.com/office/powerpoint/2010/main" val="189253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F943455-25EA-48D1-9F45-C1AA74EF3397}" type="slidenum">
              <a:rPr lang="zh-TW" altLang="en-US" smtClean="0"/>
              <a:t>3</a:t>
            </a:fld>
            <a:endParaRPr lang="zh-TW" altLang="en-US"/>
          </a:p>
        </p:txBody>
      </p:sp>
    </p:spTree>
    <p:extLst>
      <p:ext uri="{BB962C8B-B14F-4D97-AF65-F5344CB8AC3E}">
        <p14:creationId xmlns:p14="http://schemas.microsoft.com/office/powerpoint/2010/main" val="31716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2830A35-F7BD-47A2-8BEC-B2415E101784}" type="datetime1">
              <a:rPr lang="zh-TW" altLang="en-US" smtClean="0"/>
              <a:t>2019/7/1</a:t>
            </a:fld>
            <a:endParaRPr lang="zh-TW" alt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zh-TW" altLang="en-US"/>
          </a:p>
        </p:txBody>
      </p:sp>
      <p:sp>
        <p:nvSpPr>
          <p:cNvPr id="6" name="Slide Number Placeholder 5"/>
          <p:cNvSpPr>
            <a:spLocks noGrp="1"/>
          </p:cNvSpPr>
          <p:nvPr>
            <p:ph type="sldNum" sz="quarter" idx="12"/>
          </p:nvPr>
        </p:nvSpPr>
        <p:spPr>
          <a:xfrm>
            <a:off x="10469880" y="320040"/>
            <a:ext cx="914400" cy="320040"/>
          </a:xfrm>
        </p:spPr>
        <p:txBody>
          <a:body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82439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A443846-0E81-4EBE-810A-DFC224785E56}" type="datetime1">
              <a:rPr lang="zh-TW" altLang="en-US" smtClean="0"/>
              <a:t>2019/7/1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56902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804672" y="320040"/>
            <a:ext cx="3657600" cy="320040"/>
          </a:xfrm>
        </p:spPr>
        <p:txBody>
          <a:bodyPr/>
          <a:lstStyle/>
          <a:p>
            <a:fld id="{F791A0B6-0B8D-49FE-944C-E126E8588B99}" type="datetime1">
              <a:rPr lang="zh-TW" altLang="en-US" smtClean="0"/>
              <a:t>2019/7/1</a:t>
            </a:fld>
            <a:endParaRPr lang="zh-TW" altLang="en-US"/>
          </a:p>
        </p:txBody>
      </p:sp>
      <p:sp>
        <p:nvSpPr>
          <p:cNvPr id="5" name="Footer Placeholder 4"/>
          <p:cNvSpPr>
            <a:spLocks noGrp="1"/>
          </p:cNvSpPr>
          <p:nvPr>
            <p:ph type="ftr" sz="quarter" idx="11"/>
          </p:nvPr>
        </p:nvSpPr>
        <p:spPr>
          <a:xfrm>
            <a:off x="804672" y="6227064"/>
            <a:ext cx="10588752" cy="320040"/>
          </a:xfrm>
        </p:spPr>
        <p:txBody>
          <a:bodyPr/>
          <a:lstStyle/>
          <a:p>
            <a:endParaRPr lang="zh-TW" altLang="en-US"/>
          </a:p>
        </p:txBody>
      </p:sp>
      <p:sp>
        <p:nvSpPr>
          <p:cNvPr id="6" name="Slide Number Placeholder 5"/>
          <p:cNvSpPr>
            <a:spLocks noGrp="1"/>
          </p:cNvSpPr>
          <p:nvPr>
            <p:ph type="sldNum" sz="quarter" idx="12"/>
          </p:nvPr>
        </p:nvSpPr>
        <p:spPr>
          <a:xfrm>
            <a:off x="10469880" y="320040"/>
            <a:ext cx="914400" cy="320040"/>
          </a:xfrm>
        </p:spPr>
        <p:txBody>
          <a:body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37226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18BA64B-8A21-482C-BD3C-08E206F565ED}" type="datetime1">
              <a:rPr lang="zh-TW" altLang="en-US" smtClean="0"/>
              <a:t>2019/7/1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334975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804672" y="320040"/>
            <a:ext cx="3657600" cy="320040"/>
          </a:xfrm>
        </p:spPr>
        <p:txBody>
          <a:bodyPr/>
          <a:lstStyle/>
          <a:p>
            <a:fld id="{426B8871-DD89-4894-BC58-A5308AA905A3}" type="datetime1">
              <a:rPr lang="zh-TW" altLang="en-US" smtClean="0"/>
              <a:t>2019/7/1</a:t>
            </a:fld>
            <a:endParaRPr lang="zh-TW" alt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zh-TW" altLang="en-US"/>
          </a:p>
        </p:txBody>
      </p:sp>
      <p:sp>
        <p:nvSpPr>
          <p:cNvPr id="6" name="Slide Number Placeholder 5"/>
          <p:cNvSpPr>
            <a:spLocks noGrp="1"/>
          </p:cNvSpPr>
          <p:nvPr>
            <p:ph type="sldNum" sz="quarter" idx="12"/>
          </p:nvPr>
        </p:nvSpPr>
        <p:spPr>
          <a:xfrm>
            <a:off x="10469880" y="320040"/>
            <a:ext cx="914400" cy="320040"/>
          </a:xfrm>
        </p:spPr>
        <p:txBody>
          <a:body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52720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zh-TW" altLang="en-US" smtClean="0"/>
              <a:t>按一下以編輯母片標題樣式</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a:xfrm>
            <a:off x="804672" y="320040"/>
            <a:ext cx="3657600" cy="320040"/>
          </a:xfrm>
        </p:spPr>
        <p:txBody>
          <a:bodyPr/>
          <a:lstStyle/>
          <a:p>
            <a:fld id="{E2A6B63F-FCBD-4649-8CD5-125B0C66F0D3}" type="datetime1">
              <a:rPr lang="zh-TW" altLang="en-US" smtClean="0"/>
              <a:t>2019/7/1</a:t>
            </a:fld>
            <a:endParaRPr lang="zh-TW" altLang="en-US"/>
          </a:p>
        </p:txBody>
      </p:sp>
      <p:sp>
        <p:nvSpPr>
          <p:cNvPr id="6" name="Footer Placeholder 5"/>
          <p:cNvSpPr>
            <a:spLocks noGrp="1"/>
          </p:cNvSpPr>
          <p:nvPr>
            <p:ph type="ftr" sz="quarter" idx="11"/>
          </p:nvPr>
        </p:nvSpPr>
        <p:spPr>
          <a:xfrm>
            <a:off x="804672" y="6227064"/>
            <a:ext cx="10588752" cy="320040"/>
          </a:xfrm>
        </p:spPr>
        <p:txBody>
          <a:bodyPr/>
          <a:lstStyle/>
          <a:p>
            <a:endParaRPr lang="zh-TW" altLang="en-US"/>
          </a:p>
        </p:txBody>
      </p:sp>
      <p:sp>
        <p:nvSpPr>
          <p:cNvPr id="7" name="Slide Number Placeholder 6"/>
          <p:cNvSpPr>
            <a:spLocks noGrp="1"/>
          </p:cNvSpPr>
          <p:nvPr>
            <p:ph type="sldNum" sz="quarter" idx="12"/>
          </p:nvPr>
        </p:nvSpPr>
        <p:spPr>
          <a:xfrm>
            <a:off x="10469880" y="320040"/>
            <a:ext cx="914400" cy="320040"/>
          </a:xfrm>
        </p:spPr>
        <p:txBody>
          <a:body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260128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5125305" y="1488985"/>
            <a:ext cx="6264350" cy="169685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118447" y="4351687"/>
            <a:ext cx="6265588" cy="17040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8E68EF-0DBE-4667-A20B-E511C72E0E07}" type="datetime1">
              <a:rPr lang="zh-TW" altLang="en-US" smtClean="0"/>
              <a:t>2019/7/1</a:t>
            </a:fld>
            <a:endParaRPr lang="zh-TW" altLang="en-US"/>
          </a:p>
        </p:txBody>
      </p:sp>
      <p:sp>
        <p:nvSpPr>
          <p:cNvPr id="8" name="Footer Placeholder 7"/>
          <p:cNvSpPr>
            <a:spLocks noGrp="1"/>
          </p:cNvSpPr>
          <p:nvPr>
            <p:ph type="ftr" sz="quarter" idx="11"/>
          </p:nvPr>
        </p:nvSpPr>
        <p:spPr>
          <a:xfrm>
            <a:off x="804672" y="6227064"/>
            <a:ext cx="10588752" cy="320040"/>
          </a:xfrm>
        </p:spPr>
        <p:txBody>
          <a:bodyPr/>
          <a:lstStyle/>
          <a:p>
            <a:endParaRPr lang="zh-TW" altLang="en-US"/>
          </a:p>
        </p:txBody>
      </p:sp>
      <p:sp>
        <p:nvSpPr>
          <p:cNvPr id="9" name="Slide Number Placeholder 8"/>
          <p:cNvSpPr>
            <a:spLocks noGrp="1"/>
          </p:cNvSpPr>
          <p:nvPr>
            <p:ph type="sldNum" sz="quarter" idx="12"/>
          </p:nvPr>
        </p:nvSpPr>
        <p:spPr>
          <a:xfrm>
            <a:off x="10469880" y="320040"/>
            <a:ext cx="914400" cy="320040"/>
          </a:xfrm>
        </p:spPr>
        <p:txBody>
          <a:body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232648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4D2F427-23AC-4AB1-8465-0574DA5B06A9}" type="datetime1">
              <a:rPr lang="zh-TW" altLang="en-US" smtClean="0"/>
              <a:t>2019/7/1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206619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8447D75-8BE8-4638-9BB4-296EBC36DFCB}" type="datetime1">
              <a:rPr lang="zh-TW" altLang="en-US" smtClean="0"/>
              <a:t>2019/7/1</a:t>
            </a:fld>
            <a:endParaRPr lang="zh-TW" altLang="en-US"/>
          </a:p>
        </p:txBody>
      </p:sp>
      <p:sp>
        <p:nvSpPr>
          <p:cNvPr id="3" name="Footer Placeholder 2"/>
          <p:cNvSpPr>
            <a:spLocks noGrp="1"/>
          </p:cNvSpPr>
          <p:nvPr>
            <p:ph type="ftr" sz="quarter" idx="11"/>
          </p:nvPr>
        </p:nvSpPr>
        <p:spPr>
          <a:xfrm>
            <a:off x="804672" y="6227064"/>
            <a:ext cx="10588752" cy="320040"/>
          </a:xfrm>
        </p:spPr>
        <p:txBody>
          <a:bodyPr/>
          <a:lstStyle/>
          <a:p>
            <a:endParaRPr lang="zh-TW" altLang="en-US"/>
          </a:p>
        </p:txBody>
      </p:sp>
      <p:sp>
        <p:nvSpPr>
          <p:cNvPr id="4" name="Slide Number Placeholder 3"/>
          <p:cNvSpPr>
            <a:spLocks noGrp="1"/>
          </p:cNvSpPr>
          <p:nvPr>
            <p:ph type="sldNum" sz="quarter" idx="12"/>
          </p:nvPr>
        </p:nvSpPr>
        <p:spPr>
          <a:xfrm>
            <a:off x="10469880" y="320040"/>
            <a:ext cx="914400" cy="320040"/>
          </a:xfrm>
        </p:spPr>
        <p:txBody>
          <a:body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191194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B5CC7AD-C9DB-4F2F-B3F9-2FF71EBBF11B}" type="datetime1">
              <a:rPr lang="zh-TW" altLang="en-US" smtClean="0"/>
              <a:t>2019/7/1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298929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804672" y="320040"/>
            <a:ext cx="3657600" cy="320040"/>
          </a:xfrm>
        </p:spPr>
        <p:txBody>
          <a:bodyPr/>
          <a:lstStyle/>
          <a:p>
            <a:fld id="{0AC3F6B6-6A61-481F-A497-6F89B3E3B40B}" type="datetime1">
              <a:rPr lang="zh-TW" altLang="en-US" smtClean="0"/>
              <a:t>2019/7/1</a:t>
            </a:fld>
            <a:endParaRPr lang="zh-TW" altLang="en-US"/>
          </a:p>
        </p:txBody>
      </p:sp>
      <p:sp>
        <p:nvSpPr>
          <p:cNvPr id="6" name="Footer Placeholder 5"/>
          <p:cNvSpPr>
            <a:spLocks noGrp="1"/>
          </p:cNvSpPr>
          <p:nvPr>
            <p:ph type="ftr" sz="quarter" idx="11"/>
          </p:nvPr>
        </p:nvSpPr>
        <p:spPr>
          <a:xfrm>
            <a:off x="804672" y="6227064"/>
            <a:ext cx="5942203" cy="320040"/>
          </a:xfrm>
        </p:spPr>
        <p:txBody>
          <a:bodyPr/>
          <a:lstStyle/>
          <a:p>
            <a:endParaRPr lang="zh-TW" altLang="en-US"/>
          </a:p>
        </p:txBody>
      </p:sp>
      <p:sp>
        <p:nvSpPr>
          <p:cNvPr id="7" name="Slide Number Placeholder 6"/>
          <p:cNvSpPr>
            <a:spLocks noGrp="1"/>
          </p:cNvSpPr>
          <p:nvPr>
            <p:ph type="sldNum" sz="quarter" idx="12"/>
          </p:nvPr>
        </p:nvSpPr>
        <p:spPr>
          <a:xfrm>
            <a:off x="5828377" y="320040"/>
            <a:ext cx="914400" cy="320040"/>
          </a:xfrm>
        </p:spPr>
        <p:txBody>
          <a:body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364971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D1189C62-66E0-4807-821F-DA526801D8F2}" type="datetime1">
              <a:rPr lang="zh-TW" altLang="en-US" smtClean="0"/>
              <a:t>2019/7/1</a:t>
            </a:fld>
            <a:endParaRPr lang="zh-TW" alt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DA49BC9-ABD5-41D2-B2A3-9134038BCD5D}" type="slidenum">
              <a:rPr lang="zh-TW" altLang="en-US" smtClean="0"/>
              <a:t>‹#›</a:t>
            </a:fld>
            <a:endParaRPr lang="zh-TW" altLang="en-US"/>
          </a:p>
        </p:txBody>
      </p:sp>
    </p:spTree>
    <p:extLst>
      <p:ext uri="{BB962C8B-B14F-4D97-AF65-F5344CB8AC3E}">
        <p14:creationId xmlns:p14="http://schemas.microsoft.com/office/powerpoint/2010/main" val="18910943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直線單箭頭接點 64"/>
          <p:cNvCxnSpPr/>
          <p:nvPr/>
        </p:nvCxnSpPr>
        <p:spPr>
          <a:xfrm>
            <a:off x="5510346" y="3370266"/>
            <a:ext cx="6194" cy="2628627"/>
          </a:xfrm>
          <a:prstGeom prst="straightConnector1">
            <a:avLst/>
          </a:prstGeom>
          <a:ln w="57150">
            <a:prstDash val="sysDot"/>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4" name="文字方塊 3"/>
          <p:cNvSpPr txBox="1"/>
          <p:nvPr/>
        </p:nvSpPr>
        <p:spPr>
          <a:xfrm>
            <a:off x="209550" y="238125"/>
            <a:ext cx="981076" cy="369332"/>
          </a:xfrm>
          <a:prstGeom prst="rect">
            <a:avLst/>
          </a:prstGeom>
          <a:solidFill>
            <a:schemeClr val="accent6">
              <a:lumMod val="75000"/>
            </a:schemeClr>
          </a:solidFill>
        </p:spPr>
        <p:txBody>
          <a:bodyPr wrap="square" rtlCol="0">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附件一</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1190626" y="-1124"/>
            <a:ext cx="11001374" cy="1138773"/>
          </a:xfrm>
          <a:prstGeom prst="rect">
            <a:avLst/>
          </a:prstGeom>
          <a:noFill/>
        </p:spPr>
        <p:txBody>
          <a:bodyPr wrap="square" rtlCol="0">
            <a:spAutoFit/>
          </a:bodyPr>
          <a:lstStyle/>
          <a:p>
            <a:pPr algn="ctr"/>
            <a:r>
              <a:rPr lang="zh-TW" altLang="en-US" sz="4000" b="1" dirty="0" smtClean="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近一</a:t>
            </a:r>
            <a:r>
              <a:rPr lang="zh-TW" altLang="en-US" sz="4000" b="1" dirty="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年</a:t>
            </a:r>
            <a:r>
              <a:rPr lang="zh-TW" altLang="zh-TW" sz="4000" b="1" dirty="0" smtClean="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財團法人</a:t>
            </a:r>
            <a:r>
              <a:rPr lang="zh-TW" altLang="zh-TW" sz="4000" b="1" dirty="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醫院治理弊端事件</a:t>
            </a:r>
            <a:r>
              <a:rPr lang="zh-TW" altLang="zh-TW" sz="4000" b="1" dirty="0" smtClean="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簿</a:t>
            </a:r>
            <a:endParaRPr lang="en-US" altLang="zh-TW" sz="4000" b="1" dirty="0" smtClean="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endParaRPr>
          </a:p>
          <a:p>
            <a:pPr algn="ctr"/>
            <a:r>
              <a:rPr lang="zh-TW" altLang="en-US" sz="2800" b="1" dirty="0" smtClean="0">
                <a:ln>
                  <a:solidFill>
                    <a:schemeClr val="bg1"/>
                  </a:solidFill>
                </a:ln>
                <a:solidFill>
                  <a:schemeClr val="accent1"/>
                </a:solidFill>
                <a:effectLst>
                  <a:outerShdw blurRad="38100" dist="38100" dir="2700000" algn="tl">
                    <a:srgbClr val="000000">
                      <a:alpha val="43137"/>
                    </a:srgbClr>
                  </a:outerShdw>
                </a:effectLst>
                <a:latin typeface="華康粗黑體" panose="020B0709000000000000" pitchFamily="49" charset="-120"/>
                <a:ea typeface="華康粗黑體" panose="020B0709000000000000" pitchFamily="49" charset="-120"/>
              </a:rPr>
              <a:t>─假改革</a:t>
            </a:r>
            <a:r>
              <a:rPr lang="en-US" altLang="zh-TW" sz="2800" b="1" dirty="0" smtClean="0">
                <a:ln>
                  <a:solidFill>
                    <a:schemeClr val="bg1"/>
                  </a:solidFill>
                </a:ln>
                <a:solidFill>
                  <a:schemeClr val="accent1"/>
                </a:solidFill>
                <a:effectLst>
                  <a:outerShdw blurRad="38100" dist="38100" dir="2700000" algn="tl">
                    <a:srgbClr val="000000">
                      <a:alpha val="43137"/>
                    </a:srgbClr>
                  </a:outerShdw>
                </a:effectLst>
                <a:latin typeface="華康粗黑體" panose="020B0709000000000000" pitchFamily="49" charset="-120"/>
                <a:ea typeface="華康粗黑體" panose="020B0709000000000000" pitchFamily="49" charset="-120"/>
              </a:rPr>
              <a:t>? </a:t>
            </a:r>
            <a:r>
              <a:rPr lang="zh-TW" altLang="en-US" sz="2800" b="1" dirty="0" smtClean="0">
                <a:ln>
                  <a:solidFill>
                    <a:schemeClr val="bg1"/>
                  </a:solidFill>
                </a:ln>
                <a:solidFill>
                  <a:schemeClr val="accent1"/>
                </a:solidFill>
                <a:effectLst>
                  <a:outerShdw blurRad="38100" dist="38100" dir="2700000" algn="tl">
                    <a:srgbClr val="000000">
                      <a:alpha val="43137"/>
                    </a:srgbClr>
                  </a:outerShdw>
                </a:effectLst>
                <a:latin typeface="華康粗黑體" panose="020B0709000000000000" pitchFamily="49" charset="-120"/>
                <a:ea typeface="華康粗黑體" panose="020B0709000000000000" pitchFamily="49" charset="-120"/>
              </a:rPr>
              <a:t>真護航</a:t>
            </a:r>
            <a:r>
              <a:rPr lang="en-US" altLang="zh-TW" sz="2800" b="1" dirty="0" smtClean="0">
                <a:ln>
                  <a:solidFill>
                    <a:schemeClr val="bg1"/>
                  </a:solidFill>
                </a:ln>
                <a:solidFill>
                  <a:schemeClr val="accent1"/>
                </a:solidFill>
                <a:effectLst>
                  <a:outerShdw blurRad="38100" dist="38100" dir="2700000" algn="tl">
                    <a:srgbClr val="000000">
                      <a:alpha val="43137"/>
                    </a:srgbClr>
                  </a:outerShdw>
                </a:effectLst>
                <a:latin typeface="華康粗黑體" panose="020B0709000000000000" pitchFamily="49" charset="-120"/>
                <a:ea typeface="華康粗黑體" panose="020B0709000000000000" pitchFamily="49" charset="-120"/>
              </a:rPr>
              <a:t>?</a:t>
            </a:r>
            <a:r>
              <a:rPr lang="en-US" altLang="zh-TW" sz="2800" b="1" dirty="0">
                <a:ln>
                  <a:solidFill>
                    <a:schemeClr val="bg1"/>
                  </a:solidFill>
                </a:ln>
                <a:solidFill>
                  <a:schemeClr val="accent1"/>
                </a:solidFill>
                <a:effectLst>
                  <a:outerShdw blurRad="38100" dist="38100" dir="2700000" algn="tl">
                    <a:srgbClr val="000000">
                      <a:alpha val="43137"/>
                    </a:srgbClr>
                  </a:outerShdw>
                </a:effectLst>
                <a:latin typeface="華康粗黑體" panose="020B0709000000000000" pitchFamily="49" charset="-120"/>
                <a:ea typeface="華康粗黑體" panose="020B0709000000000000" pitchFamily="49" charset="-120"/>
              </a:rPr>
              <a:t>!</a:t>
            </a:r>
            <a:endParaRPr lang="zh-TW" altLang="en-US" sz="2800" b="1" dirty="0">
              <a:ln>
                <a:solidFill>
                  <a:schemeClr val="bg1"/>
                </a:solidFill>
              </a:ln>
              <a:solidFill>
                <a:schemeClr val="accent1"/>
              </a:solidFill>
              <a:effectLst>
                <a:outerShdw blurRad="38100" dist="38100" dir="2700000" algn="tl">
                  <a:srgbClr val="000000">
                    <a:alpha val="43137"/>
                  </a:srgbClr>
                </a:outerShdw>
              </a:effectLst>
              <a:latin typeface="華康粗黑體" panose="020B0709000000000000" pitchFamily="49" charset="-120"/>
              <a:ea typeface="華康粗黑體" panose="020B0709000000000000" pitchFamily="49" charset="-120"/>
            </a:endParaRPr>
          </a:p>
        </p:txBody>
      </p:sp>
      <p:sp>
        <p:nvSpPr>
          <p:cNvPr id="12" name="投影片編號版面配置區 20"/>
          <p:cNvSpPr>
            <a:spLocks noGrp="1"/>
          </p:cNvSpPr>
          <p:nvPr>
            <p:ph type="sldNum" sz="quarter" idx="12"/>
          </p:nvPr>
        </p:nvSpPr>
        <p:spPr>
          <a:xfrm>
            <a:off x="10801350" y="6458090"/>
            <a:ext cx="914400" cy="320040"/>
          </a:xfrm>
        </p:spPr>
        <p:txBody>
          <a:bodyPr/>
          <a:lstStyle/>
          <a:p>
            <a:r>
              <a:rPr lang="en-US" altLang="zh-TW" sz="1400" dirty="0" smtClean="0">
                <a:latin typeface="Tahoma" panose="020B0604030504040204" pitchFamily="34" charset="0"/>
                <a:cs typeface="Tahoma" panose="020B0604030504040204" pitchFamily="34" charset="0"/>
              </a:rPr>
              <a:t>1</a:t>
            </a:r>
            <a:endParaRPr lang="zh-TW" altLang="en-US" sz="1400" dirty="0">
              <a:latin typeface="Tahoma" panose="020B0604030504040204" pitchFamily="34" charset="0"/>
              <a:cs typeface="Tahoma" panose="020B0604030504040204" pitchFamily="34" charset="0"/>
            </a:endParaRPr>
          </a:p>
        </p:txBody>
      </p:sp>
      <p:pic>
        <p:nvPicPr>
          <p:cNvPr id="13" name="圖片 12"/>
          <p:cNvPicPr>
            <a:picLocks noChangeAspect="1"/>
          </p:cNvPicPr>
          <p:nvPr/>
        </p:nvPicPr>
        <p:blipFill>
          <a:blip r:embed="rId3"/>
          <a:stretch>
            <a:fillRect/>
          </a:stretch>
        </p:blipFill>
        <p:spPr>
          <a:xfrm>
            <a:off x="9187543" y="6359069"/>
            <a:ext cx="419926" cy="419061"/>
          </a:xfrm>
          <a:prstGeom prst="rect">
            <a:avLst/>
          </a:prstGeom>
          <a:effectLst>
            <a:outerShdw blurRad="50800" dist="38100" dir="2700000" algn="tl" rotWithShape="0">
              <a:prstClr val="black">
                <a:alpha val="40000"/>
              </a:prstClr>
            </a:outerShdw>
          </a:effectLst>
        </p:spPr>
      </p:pic>
      <p:sp>
        <p:nvSpPr>
          <p:cNvPr id="14" name="文字方塊 13"/>
          <p:cNvSpPr txBox="1"/>
          <p:nvPr/>
        </p:nvSpPr>
        <p:spPr>
          <a:xfrm>
            <a:off x="9586171" y="6450462"/>
            <a:ext cx="1809750" cy="338554"/>
          </a:xfrm>
          <a:prstGeom prst="rect">
            <a:avLst/>
          </a:prstGeom>
          <a:noFill/>
        </p:spPr>
        <p:txBody>
          <a:bodyPr wrap="square" rtlCol="0">
            <a:spAutoFit/>
          </a:bodyPr>
          <a:lstStyle/>
          <a:p>
            <a:pPr algn="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醫改會整理 </a:t>
            </a:r>
            <a:r>
              <a:rPr lang="en-US" altLang="zh-TW" sz="1600" b="1" dirty="0" smtClean="0">
                <a:solidFill>
                  <a:schemeClr val="bg1">
                    <a:lumMod val="50000"/>
                  </a:schemeClr>
                </a:solidFill>
                <a:latin typeface="微軟正黑體" panose="020B0604030504040204" pitchFamily="34" charset="-120"/>
                <a:ea typeface="微軟正黑體" panose="020B0604030504040204" pitchFamily="34" charset="-120"/>
              </a:rPr>
              <a:t>107.2</a:t>
            </a:r>
            <a:endParaRPr lang="zh-TW" altLang="en-US" sz="1600" b="1"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3" name="直線單箭頭接點 2"/>
          <p:cNvCxnSpPr/>
          <p:nvPr/>
        </p:nvCxnSpPr>
        <p:spPr>
          <a:xfrm>
            <a:off x="158524" y="3363689"/>
            <a:ext cx="11739562" cy="2177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7" name="文字方塊 6"/>
          <p:cNvSpPr txBox="1"/>
          <p:nvPr/>
        </p:nvSpPr>
        <p:spPr>
          <a:xfrm>
            <a:off x="158524" y="1502230"/>
            <a:ext cx="923330" cy="1349829"/>
          </a:xfrm>
          <a:prstGeom prst="rect">
            <a:avLst/>
          </a:prstGeom>
        </p:spPr>
        <p:style>
          <a:lnRef idx="2">
            <a:schemeClr val="dk1">
              <a:shade val="50000"/>
            </a:schemeClr>
          </a:lnRef>
          <a:fillRef idx="1">
            <a:schemeClr val="dk1"/>
          </a:fillRef>
          <a:effectRef idx="0">
            <a:schemeClr val="dk1"/>
          </a:effectRef>
          <a:fontRef idx="minor">
            <a:schemeClr val="lt1"/>
          </a:fontRef>
        </p:style>
        <p:txBody>
          <a:bodyPr vert="eaVert" wrap="square" rtlCol="0">
            <a:spAutoFit/>
          </a:bodyPr>
          <a:lstStyle/>
          <a:p>
            <a:pPr algn="ctr"/>
            <a:r>
              <a:rPr lang="zh-TW" altLang="en-US" sz="2400" b="1" dirty="0" smtClean="0">
                <a:latin typeface="微軟正黑體" panose="020B0604030504040204" pitchFamily="34" charset="-120"/>
                <a:ea typeface="微軟正黑體" panose="020B0604030504040204" pitchFamily="34" charset="-120"/>
              </a:rPr>
              <a:t>治理弊端</a:t>
            </a:r>
            <a:endParaRPr lang="en-US" altLang="zh-TW" sz="2400" b="1" dirty="0" smtClean="0">
              <a:latin typeface="微軟正黑體" panose="020B0604030504040204" pitchFamily="34" charset="-120"/>
              <a:ea typeface="微軟正黑體" panose="020B0604030504040204" pitchFamily="34" charset="-120"/>
            </a:endParaRPr>
          </a:p>
          <a:p>
            <a:pPr algn="ctr"/>
            <a:r>
              <a:rPr lang="zh-TW" altLang="en-US" sz="2400" b="1" dirty="0" smtClean="0">
                <a:latin typeface="微軟正黑體" panose="020B0604030504040204" pitchFamily="34" charset="-120"/>
                <a:ea typeface="微軟正黑體" panose="020B0604030504040204" pitchFamily="34" charset="-120"/>
              </a:rPr>
              <a:t>爭議事件</a:t>
            </a:r>
            <a:endParaRPr lang="zh-TW" altLang="en-US" sz="2400" b="1"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180296" y="5079962"/>
            <a:ext cx="923330" cy="1349829"/>
          </a:xfrm>
          <a:prstGeom prst="rect">
            <a:avLst/>
          </a:prstGeom>
          <a:solidFill>
            <a:schemeClr val="accent5">
              <a:lumMod val="40000"/>
              <a:lumOff val="60000"/>
            </a:schemeClr>
          </a:solidFill>
        </p:spPr>
        <p:txBody>
          <a:bodyPr vert="eaVert" wrap="square" rtlCol="0">
            <a:spAutoFit/>
          </a:bodyPr>
          <a:lstStyle/>
          <a:p>
            <a:pPr algn="ctr"/>
            <a:r>
              <a:rPr lang="zh-TW" altLang="en-US" sz="2400" b="1" dirty="0" smtClean="0">
                <a:latin typeface="微軟正黑體" panose="020B0604030504040204" pitchFamily="34" charset="-120"/>
                <a:ea typeface="微軟正黑體" panose="020B0604030504040204" pitchFamily="34" charset="-120"/>
              </a:rPr>
              <a:t>政府</a:t>
            </a:r>
            <a:r>
              <a:rPr lang="en-US" altLang="zh-TW" sz="2400" b="1" dirty="0" smtClean="0">
                <a:latin typeface="微軟正黑體" panose="020B0604030504040204" pitchFamily="34" charset="-120"/>
                <a:ea typeface="微軟正黑體" panose="020B0604030504040204" pitchFamily="34" charset="-120"/>
              </a:rPr>
              <a:t>-</a:t>
            </a:r>
          </a:p>
          <a:p>
            <a:pPr algn="ctr"/>
            <a:r>
              <a:rPr lang="zh-TW" altLang="en-US" sz="2400" b="1" dirty="0" smtClean="0">
                <a:latin typeface="微軟正黑體" panose="020B0604030504040204" pitchFamily="34" charset="-120"/>
                <a:ea typeface="微軟正黑體" panose="020B0604030504040204" pitchFamily="34" charset="-120"/>
              </a:rPr>
              <a:t>行政部門</a:t>
            </a:r>
            <a:endParaRPr lang="zh-TW" altLang="en-US" sz="2400" b="1"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169409" y="3646716"/>
            <a:ext cx="923330" cy="1349829"/>
          </a:xfrm>
          <a:prstGeom prst="rect">
            <a:avLst/>
          </a:prstGeom>
          <a:solidFill>
            <a:schemeClr val="accent4"/>
          </a:solidFill>
        </p:spPr>
        <p:txBody>
          <a:bodyPr vert="eaVert" wrap="square" rtlCol="0">
            <a:spAutoFit/>
          </a:bodyPr>
          <a:lstStyle/>
          <a:p>
            <a:pPr algn="ctr"/>
            <a:r>
              <a:rPr lang="zh-TW" altLang="en-US" sz="2400" b="1" dirty="0" smtClean="0">
                <a:latin typeface="微軟正黑體" panose="020B0604030504040204" pitchFamily="34" charset="-120"/>
                <a:ea typeface="微軟正黑體" panose="020B0604030504040204" pitchFamily="34" charset="-120"/>
              </a:rPr>
              <a:t>政府</a:t>
            </a:r>
            <a:r>
              <a:rPr lang="en-US" altLang="zh-TW" sz="2400" b="1" dirty="0" smtClean="0">
                <a:latin typeface="微軟正黑體" panose="020B0604030504040204" pitchFamily="34" charset="-120"/>
                <a:ea typeface="微軟正黑體" panose="020B0604030504040204" pitchFamily="34" charset="-120"/>
              </a:rPr>
              <a:t>-</a:t>
            </a:r>
          </a:p>
          <a:p>
            <a:pPr algn="ctr"/>
            <a:r>
              <a:rPr lang="zh-TW" altLang="en-US" sz="2400" b="1" dirty="0">
                <a:latin typeface="微軟正黑體" panose="020B0604030504040204" pitchFamily="34" charset="-120"/>
                <a:ea typeface="微軟正黑體" panose="020B0604030504040204" pitchFamily="34" charset="-120"/>
              </a:rPr>
              <a:t>立法</a:t>
            </a:r>
            <a:r>
              <a:rPr lang="zh-TW" altLang="en-US" sz="2400" b="1" dirty="0" smtClean="0">
                <a:latin typeface="微軟正黑體" panose="020B0604030504040204" pitchFamily="34" charset="-120"/>
                <a:ea typeface="微軟正黑體" panose="020B0604030504040204" pitchFamily="34" charset="-120"/>
              </a:rPr>
              <a:t>部門</a:t>
            </a:r>
            <a:endParaRPr lang="zh-TW" altLang="en-US" sz="2400" b="1"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1203721" y="3646716"/>
            <a:ext cx="1246386" cy="1323439"/>
          </a:xfrm>
          <a:prstGeom prst="rect">
            <a:avLst/>
          </a:prstGeom>
          <a:noFill/>
          <a:ln w="38100">
            <a:solidFill>
              <a:schemeClr val="accent4"/>
            </a:solidFill>
          </a:ln>
        </p:spPr>
        <p:txBody>
          <a:bodyPr wrap="square" rtlCol="0">
            <a:spAutoFit/>
          </a:bodyPr>
          <a:lstStyle/>
          <a:p>
            <a:r>
              <a:rPr lang="en-US" altLang="zh-TW" sz="1600" b="1" dirty="0" smtClean="0">
                <a:solidFill>
                  <a:schemeClr val="accent4">
                    <a:lumMod val="75000"/>
                  </a:schemeClr>
                </a:solidFill>
                <a:latin typeface="微軟正黑體" panose="020B0604030504040204" pitchFamily="34" charset="-120"/>
                <a:ea typeface="微軟正黑體" panose="020B0604030504040204" pitchFamily="34" charset="-120"/>
              </a:rPr>
              <a:t>5/17</a:t>
            </a:r>
            <a:r>
              <a:rPr lang="zh-TW" altLang="en-US" sz="1600" b="1" dirty="0" smtClean="0">
                <a:solidFill>
                  <a:schemeClr val="accent4">
                    <a:lumMod val="75000"/>
                  </a:schemeClr>
                </a:solidFill>
                <a:latin typeface="微軟正黑體" panose="020B0604030504040204" pitchFamily="34" charset="-120"/>
                <a:ea typeface="微軟正黑體" panose="020B0604030504040204" pitchFamily="34" charset="-120"/>
              </a:rPr>
              <a:t> 立院衛環會初審通過</a:t>
            </a:r>
            <a:r>
              <a:rPr lang="en-US" altLang="zh-TW" sz="1600" b="1" dirty="0" smtClean="0">
                <a:solidFill>
                  <a:schemeClr val="accent4">
                    <a:lumMod val="75000"/>
                  </a:schemeClr>
                </a:solidFill>
                <a:latin typeface="微軟正黑體" panose="020B0604030504040204" pitchFamily="34" charset="-120"/>
                <a:ea typeface="微軟正黑體" panose="020B0604030504040204" pitchFamily="34" charset="-120"/>
              </a:rPr>
              <a:t>&lt;</a:t>
            </a:r>
            <a:r>
              <a:rPr lang="zh-TW" altLang="en-US" sz="1600" b="1" dirty="0" smtClean="0">
                <a:solidFill>
                  <a:schemeClr val="accent4">
                    <a:lumMod val="75000"/>
                  </a:schemeClr>
                </a:solidFill>
                <a:latin typeface="微軟正黑體" panose="020B0604030504040204" pitchFamily="34" charset="-120"/>
                <a:ea typeface="微軟正黑體" panose="020B0604030504040204" pitchFamily="34" charset="-120"/>
              </a:rPr>
              <a:t>醫療法</a:t>
            </a:r>
            <a:r>
              <a:rPr lang="en-US" altLang="zh-TW" sz="1600" b="1" dirty="0" smtClean="0">
                <a:solidFill>
                  <a:schemeClr val="accent4">
                    <a:lumMod val="75000"/>
                  </a:schemeClr>
                </a:solidFill>
                <a:latin typeface="微軟正黑體" panose="020B0604030504040204" pitchFamily="34" charset="-120"/>
                <a:ea typeface="微軟正黑體" panose="020B0604030504040204" pitchFamily="34" charset="-120"/>
              </a:rPr>
              <a:t>&gt;</a:t>
            </a:r>
            <a:r>
              <a:rPr lang="zh-TW" altLang="en-US" sz="1600" b="1" dirty="0" smtClean="0">
                <a:solidFill>
                  <a:schemeClr val="accent4">
                    <a:lumMod val="75000"/>
                  </a:schemeClr>
                </a:solidFill>
                <a:latin typeface="微軟正黑體" panose="020B0604030504040204" pitchFamily="34" charset="-120"/>
                <a:ea typeface="微軟正黑體" panose="020B0604030504040204" pitchFamily="34" charset="-120"/>
              </a:rPr>
              <a:t>，餘條文保留協商</a:t>
            </a:r>
            <a:endParaRPr lang="zh-TW" altLang="en-US" sz="16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8585439" y="3679372"/>
            <a:ext cx="1719309" cy="830997"/>
          </a:xfrm>
          <a:prstGeom prst="rect">
            <a:avLst/>
          </a:prstGeom>
          <a:noFill/>
          <a:ln w="38100">
            <a:solidFill>
              <a:schemeClr val="accent4"/>
            </a:solidFill>
          </a:ln>
        </p:spPr>
        <p:txBody>
          <a:bodyPr wrap="square" rtlCol="0">
            <a:spAutoFit/>
          </a:bodyPr>
          <a:lstStyle/>
          <a:p>
            <a:r>
              <a:rPr lang="en-US" altLang="zh-TW" sz="1600" b="1" dirty="0" smtClean="0">
                <a:solidFill>
                  <a:schemeClr val="accent4">
                    <a:lumMod val="75000"/>
                  </a:schemeClr>
                </a:solidFill>
                <a:latin typeface="微軟正黑體" panose="020B0604030504040204" pitchFamily="34" charset="-120"/>
                <a:ea typeface="微軟正黑體" panose="020B0604030504040204" pitchFamily="34" charset="-120"/>
              </a:rPr>
              <a:t>12/28&lt;</a:t>
            </a:r>
            <a:r>
              <a:rPr lang="zh-TW" altLang="en-US" sz="1600" b="1" dirty="0" smtClean="0">
                <a:solidFill>
                  <a:schemeClr val="accent4">
                    <a:lumMod val="75000"/>
                  </a:schemeClr>
                </a:solidFill>
                <a:latin typeface="微軟正黑體" panose="020B0604030504040204" pitchFamily="34" charset="-120"/>
                <a:ea typeface="微軟正黑體" panose="020B0604030504040204" pitchFamily="34" charset="-120"/>
              </a:rPr>
              <a:t>醫療法</a:t>
            </a:r>
            <a:r>
              <a:rPr lang="en-US" altLang="zh-TW" sz="1600" b="1" dirty="0" smtClean="0">
                <a:solidFill>
                  <a:schemeClr val="accent4">
                    <a:lumMod val="75000"/>
                  </a:schemeClr>
                </a:solidFill>
                <a:latin typeface="微軟正黑體" panose="020B0604030504040204" pitchFamily="34" charset="-120"/>
                <a:ea typeface="微軟正黑體" panose="020B0604030504040204" pitchFamily="34" charset="-120"/>
              </a:rPr>
              <a:t>&gt;</a:t>
            </a:r>
            <a:r>
              <a:rPr lang="zh-TW" altLang="en-US" sz="1600" b="1" dirty="0" smtClean="0">
                <a:solidFill>
                  <a:schemeClr val="accent4">
                    <a:lumMod val="75000"/>
                  </a:schemeClr>
                </a:solidFill>
                <a:latin typeface="微軟正黑體" panose="020B0604030504040204" pitchFamily="34" charset="-120"/>
                <a:ea typeface="微軟正黑體" panose="020B0604030504040204" pitchFamily="34" charset="-120"/>
              </a:rPr>
              <a:t>才安排</a:t>
            </a:r>
            <a:r>
              <a:rPr lang="zh-TW" altLang="en-US" sz="1600" b="1" dirty="0" smtClean="0">
                <a:solidFill>
                  <a:schemeClr val="accent1"/>
                </a:solidFill>
                <a:latin typeface="微軟正黑體" panose="020B0604030504040204" pitchFamily="34" charset="-120"/>
                <a:ea typeface="微軟正黑體" panose="020B0604030504040204" pitchFamily="34" charset="-120"/>
              </a:rPr>
              <a:t>朝野協商但各黨皆未簽字</a:t>
            </a:r>
            <a:endParaRPr lang="zh-TW" altLang="en-US" sz="1600" b="1" dirty="0">
              <a:solidFill>
                <a:schemeClr val="accent1"/>
              </a:solidFill>
              <a:latin typeface="微軟正黑體" panose="020B0604030504040204" pitchFamily="34" charset="-120"/>
              <a:ea typeface="微軟正黑體" panose="020B0604030504040204" pitchFamily="34" charset="-120"/>
            </a:endParaRPr>
          </a:p>
        </p:txBody>
      </p:sp>
      <p:sp>
        <p:nvSpPr>
          <p:cNvPr id="19" name="橢圓 18"/>
          <p:cNvSpPr/>
          <p:nvPr/>
        </p:nvSpPr>
        <p:spPr>
          <a:xfrm>
            <a:off x="1172934" y="3265716"/>
            <a:ext cx="185057" cy="1850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文字方塊 22"/>
          <p:cNvSpPr txBox="1"/>
          <p:nvPr/>
        </p:nvSpPr>
        <p:spPr>
          <a:xfrm>
            <a:off x="820816" y="2961703"/>
            <a:ext cx="888356" cy="338554"/>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106/5</a:t>
            </a:r>
            <a:endParaRPr lang="zh-TW" altLang="en-US" sz="1600" b="1" dirty="0">
              <a:latin typeface="微軟正黑體" panose="020B0604030504040204" pitchFamily="34" charset="-120"/>
              <a:ea typeface="微軟正黑體" panose="020B0604030504040204" pitchFamily="34" charset="-120"/>
            </a:endParaRPr>
          </a:p>
        </p:txBody>
      </p:sp>
      <p:sp>
        <p:nvSpPr>
          <p:cNvPr id="25" name="橢圓 24"/>
          <p:cNvSpPr/>
          <p:nvPr/>
        </p:nvSpPr>
        <p:spPr>
          <a:xfrm>
            <a:off x="2231571" y="3276606"/>
            <a:ext cx="185057" cy="1850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6" name="橢圓 25"/>
          <p:cNvSpPr/>
          <p:nvPr/>
        </p:nvSpPr>
        <p:spPr>
          <a:xfrm>
            <a:off x="3369127" y="3276606"/>
            <a:ext cx="185057" cy="1850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7" name="橢圓 26"/>
          <p:cNvSpPr/>
          <p:nvPr/>
        </p:nvSpPr>
        <p:spPr>
          <a:xfrm>
            <a:off x="4553458" y="3276601"/>
            <a:ext cx="185057" cy="1850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8" name="橢圓 27"/>
          <p:cNvSpPr/>
          <p:nvPr/>
        </p:nvSpPr>
        <p:spPr>
          <a:xfrm>
            <a:off x="5660692" y="3276601"/>
            <a:ext cx="185057" cy="1850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橢圓 28"/>
          <p:cNvSpPr/>
          <p:nvPr/>
        </p:nvSpPr>
        <p:spPr>
          <a:xfrm>
            <a:off x="6833495" y="3276600"/>
            <a:ext cx="185057" cy="1850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0" name="橢圓 29"/>
          <p:cNvSpPr/>
          <p:nvPr/>
        </p:nvSpPr>
        <p:spPr>
          <a:xfrm>
            <a:off x="7921627" y="3276602"/>
            <a:ext cx="185057" cy="1850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橢圓 30"/>
          <p:cNvSpPr/>
          <p:nvPr/>
        </p:nvSpPr>
        <p:spPr>
          <a:xfrm>
            <a:off x="8888769" y="3276604"/>
            <a:ext cx="185057" cy="1850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2" name="橢圓 31"/>
          <p:cNvSpPr/>
          <p:nvPr/>
        </p:nvSpPr>
        <p:spPr>
          <a:xfrm>
            <a:off x="10212220" y="3276605"/>
            <a:ext cx="185057" cy="1850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3" name="橢圓 32"/>
          <p:cNvSpPr/>
          <p:nvPr/>
        </p:nvSpPr>
        <p:spPr>
          <a:xfrm>
            <a:off x="11210864" y="3265711"/>
            <a:ext cx="185057" cy="1850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4" name="文字方塊 33"/>
          <p:cNvSpPr txBox="1"/>
          <p:nvPr/>
        </p:nvSpPr>
        <p:spPr>
          <a:xfrm>
            <a:off x="10891872" y="2962091"/>
            <a:ext cx="888356" cy="338554"/>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107/2</a:t>
            </a:r>
            <a:endParaRPr lang="zh-TW" altLang="en-US" sz="1600" b="1" dirty="0">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9916899" y="2972977"/>
            <a:ext cx="888356" cy="338554"/>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107/1</a:t>
            </a:r>
            <a:endParaRPr lang="zh-TW" altLang="en-US" sz="1600" b="1" dirty="0">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8688303" y="2972977"/>
            <a:ext cx="888356" cy="338554"/>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106/12</a:t>
            </a:r>
            <a:endParaRPr lang="zh-TW" altLang="en-US" sz="1600" b="1" dirty="0">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1934143" y="2961703"/>
            <a:ext cx="888356" cy="338554"/>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106/6</a:t>
            </a:r>
            <a:endParaRPr lang="zh-TW" altLang="en-US" sz="1600" b="1" dirty="0">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3060682" y="2961703"/>
            <a:ext cx="888356" cy="338554"/>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106/7</a:t>
            </a:r>
            <a:endParaRPr lang="zh-TW" altLang="en-US" sz="1600" b="1" dirty="0">
              <a:latin typeface="微軟正黑體" panose="020B0604030504040204" pitchFamily="34" charset="-120"/>
              <a:ea typeface="微軟正黑體" panose="020B0604030504040204" pitchFamily="34" charset="-120"/>
            </a:endParaRPr>
          </a:p>
        </p:txBody>
      </p:sp>
      <p:grpSp>
        <p:nvGrpSpPr>
          <p:cNvPr id="2049" name="群組 2048"/>
          <p:cNvGrpSpPr/>
          <p:nvPr/>
        </p:nvGrpSpPr>
        <p:grpSpPr>
          <a:xfrm>
            <a:off x="10882056" y="3589725"/>
            <a:ext cx="1127326" cy="2526536"/>
            <a:chOff x="10882056" y="3679372"/>
            <a:chExt cx="1127326" cy="2526536"/>
          </a:xfrm>
        </p:grpSpPr>
        <p:sp>
          <p:nvSpPr>
            <p:cNvPr id="24" name="五邊形 23"/>
            <p:cNvSpPr/>
            <p:nvPr/>
          </p:nvSpPr>
          <p:spPr>
            <a:xfrm>
              <a:off x="10951203" y="3679372"/>
              <a:ext cx="1058179" cy="2451431"/>
            </a:xfrm>
            <a:prstGeom prst="homePlate">
              <a:avLst>
                <a:gd name="adj" fmla="val 35598"/>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0882056" y="3737043"/>
              <a:ext cx="861774" cy="2067233"/>
            </a:xfrm>
            <a:prstGeom prst="rect">
              <a:avLst/>
            </a:prstGeom>
            <a:ln>
              <a:noFill/>
            </a:ln>
          </p:spPr>
          <p:txBody>
            <a:bodyPr vert="eaVert" wrap="none">
              <a:spAutoFit/>
            </a:bodyPr>
            <a:lstStyle/>
            <a:p>
              <a:r>
                <a:rPr lang="zh-TW" altLang="zh-TW" sz="2200" b="1" kern="0" dirty="0">
                  <a:solidFill>
                    <a:schemeClr val="bg1"/>
                  </a:solidFill>
                  <a:latin typeface="Calibri" panose="020F0502020204030204" pitchFamily="34" charset="0"/>
                  <a:ea typeface="微軟正黑體" panose="020B0604030504040204" pitchFamily="34" charset="-120"/>
                  <a:cs typeface="Calibri" panose="020F0502020204030204" pitchFamily="34" charset="0"/>
                </a:rPr>
                <a:t>修法路</a:t>
              </a:r>
              <a:r>
                <a:rPr lang="zh-TW" altLang="zh-TW" sz="2200" b="1" kern="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遙遙</a:t>
              </a:r>
              <a:r>
                <a:rPr lang="en-US" altLang="zh-TW" sz="2200" b="1" kern="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a:t>
              </a:r>
            </a:p>
            <a:p>
              <a:r>
                <a:rPr lang="zh-TW" altLang="en-US" sz="2200" b="1" kern="0" dirty="0" smtClean="0">
                  <a:solidFill>
                    <a:schemeClr val="bg1"/>
                  </a:solidFill>
                  <a:latin typeface="Calibri" panose="020F0502020204030204" pitchFamily="34" charset="0"/>
                  <a:ea typeface="微軟正黑體" panose="020B0604030504040204" pitchFamily="34" charset="-120"/>
                  <a:cs typeface="Calibri" panose="020F0502020204030204" pitchFamily="34" charset="0"/>
                </a:rPr>
                <a:t>政府繼續沒辦法</a:t>
              </a:r>
              <a:endParaRPr lang="zh-TW" altLang="en-US" sz="2200" b="1" dirty="0">
                <a:solidFill>
                  <a:schemeClr val="bg1"/>
                </a:solidFill>
              </a:endParaRPr>
            </a:p>
          </p:txBody>
        </p:sp>
        <p:sp>
          <p:nvSpPr>
            <p:cNvPr id="2048" name="文字方塊 2047"/>
            <p:cNvSpPr txBox="1"/>
            <p:nvPr/>
          </p:nvSpPr>
          <p:spPr>
            <a:xfrm>
              <a:off x="10906630" y="5682688"/>
              <a:ext cx="640674" cy="523220"/>
            </a:xfrm>
            <a:prstGeom prst="rect">
              <a:avLst/>
            </a:prstGeom>
            <a:noFill/>
          </p:spPr>
          <p:txBody>
            <a:bodyPr wrap="square" rtlCol="0">
              <a:spAutoFit/>
            </a:bodyPr>
            <a:lstStyle/>
            <a:p>
              <a:r>
                <a:rPr lang="en-US" altLang="zh-TW" sz="2800" b="1" dirty="0" smtClean="0">
                  <a:solidFill>
                    <a:schemeClr val="bg1"/>
                  </a:solidFill>
                </a:rPr>
                <a:t>?!</a:t>
              </a:r>
              <a:endParaRPr lang="zh-TW" altLang="en-US" sz="2800" b="1" dirty="0">
                <a:solidFill>
                  <a:schemeClr val="bg1"/>
                </a:solidFill>
              </a:endParaRPr>
            </a:p>
          </p:txBody>
        </p:sp>
      </p:grpSp>
      <p:pic>
        <p:nvPicPr>
          <p:cNvPr id="2050" name="Picture 2" descr="「生氣」的圖片搜尋結果"/>
          <p:cNvPicPr>
            <a:picLocks noChangeAspect="1" noChangeArrowheads="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27553" t="14766" r="25678" b="19207"/>
          <a:stretch/>
        </p:blipFill>
        <p:spPr bwMode="auto">
          <a:xfrm>
            <a:off x="8388167" y="683372"/>
            <a:ext cx="319952" cy="362050"/>
          </a:xfrm>
          <a:prstGeom prst="rect">
            <a:avLst/>
          </a:prstGeom>
          <a:noFill/>
          <a:extLst>
            <a:ext uri="{909E8E84-426E-40DD-AFC4-6F175D3DCCD1}">
              <a14:hiddenFill xmlns:a14="http://schemas.microsoft.com/office/drawing/2010/main">
                <a:solidFill>
                  <a:srgbClr val="FFFFFF"/>
                </a:solidFill>
              </a14:hiddenFill>
            </a:ext>
          </a:extLst>
        </p:spPr>
      </p:pic>
      <p:sp>
        <p:nvSpPr>
          <p:cNvPr id="45" name="文字方塊 44"/>
          <p:cNvSpPr txBox="1"/>
          <p:nvPr/>
        </p:nvSpPr>
        <p:spPr>
          <a:xfrm>
            <a:off x="4256495" y="2970019"/>
            <a:ext cx="888356" cy="338554"/>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106/8</a:t>
            </a:r>
            <a:endParaRPr lang="zh-TW" altLang="en-US" sz="1600" b="1" dirty="0">
              <a:latin typeface="微軟正黑體" panose="020B0604030504040204" pitchFamily="34" charset="-120"/>
              <a:ea typeface="微軟正黑體" panose="020B0604030504040204" pitchFamily="34" charset="-120"/>
            </a:endParaRPr>
          </a:p>
        </p:txBody>
      </p:sp>
      <p:sp>
        <p:nvSpPr>
          <p:cNvPr id="46" name="文字方塊 45"/>
          <p:cNvSpPr txBox="1"/>
          <p:nvPr/>
        </p:nvSpPr>
        <p:spPr>
          <a:xfrm>
            <a:off x="5393957" y="2970023"/>
            <a:ext cx="888356" cy="338554"/>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106/9</a:t>
            </a:r>
            <a:endParaRPr lang="zh-TW" altLang="en-US" sz="1600" b="1" dirty="0">
              <a:latin typeface="微軟正黑體" panose="020B0604030504040204" pitchFamily="34" charset="-120"/>
              <a:ea typeface="微軟正黑體" panose="020B0604030504040204" pitchFamily="34" charset="-120"/>
            </a:endParaRPr>
          </a:p>
        </p:txBody>
      </p:sp>
      <p:sp>
        <p:nvSpPr>
          <p:cNvPr id="47" name="文字方塊 46"/>
          <p:cNvSpPr txBox="1"/>
          <p:nvPr/>
        </p:nvSpPr>
        <p:spPr>
          <a:xfrm>
            <a:off x="6445026" y="2970019"/>
            <a:ext cx="1025339" cy="338554"/>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106/10</a:t>
            </a:r>
            <a:endParaRPr lang="zh-TW" altLang="en-US" sz="1600" b="1" dirty="0">
              <a:latin typeface="微軟正黑體" panose="020B0604030504040204" pitchFamily="34" charset="-120"/>
              <a:ea typeface="微軟正黑體" panose="020B0604030504040204" pitchFamily="34" charset="-120"/>
            </a:endParaRPr>
          </a:p>
        </p:txBody>
      </p:sp>
      <p:sp>
        <p:nvSpPr>
          <p:cNvPr id="48" name="文字方塊 47"/>
          <p:cNvSpPr txBox="1"/>
          <p:nvPr/>
        </p:nvSpPr>
        <p:spPr>
          <a:xfrm>
            <a:off x="7516315" y="2970019"/>
            <a:ext cx="1025339" cy="338554"/>
          </a:xfrm>
          <a:prstGeom prst="rect">
            <a:avLst/>
          </a:prstGeom>
          <a:noFill/>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106/11</a:t>
            </a:r>
            <a:endParaRPr lang="zh-TW" altLang="en-US" sz="1600" b="1" dirty="0">
              <a:latin typeface="微軟正黑體" panose="020B0604030504040204" pitchFamily="34" charset="-120"/>
              <a:ea typeface="微軟正黑體" panose="020B0604030504040204" pitchFamily="34" charset="-120"/>
            </a:endParaRPr>
          </a:p>
        </p:txBody>
      </p:sp>
      <p:cxnSp>
        <p:nvCxnSpPr>
          <p:cNvPr id="2053" name="直線單箭頭接點 2052"/>
          <p:cNvCxnSpPr/>
          <p:nvPr/>
        </p:nvCxnSpPr>
        <p:spPr>
          <a:xfrm>
            <a:off x="1934143" y="3369128"/>
            <a:ext cx="0" cy="288000"/>
          </a:xfrm>
          <a:prstGeom prst="straightConnector1">
            <a:avLst/>
          </a:prstGeom>
          <a:ln w="57150">
            <a:solidFill>
              <a:schemeClr val="accent4">
                <a:lumMod val="75000"/>
              </a:schemeClr>
            </a:solidFill>
            <a:headEnd type="triangl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2" name="直線單箭頭接點 51"/>
          <p:cNvCxnSpPr/>
          <p:nvPr/>
        </p:nvCxnSpPr>
        <p:spPr>
          <a:xfrm>
            <a:off x="10065772" y="3391372"/>
            <a:ext cx="0" cy="288000"/>
          </a:xfrm>
          <a:prstGeom prst="straightConnector1">
            <a:avLst/>
          </a:prstGeom>
          <a:ln w="57150">
            <a:solidFill>
              <a:schemeClr val="accent4">
                <a:lumMod val="75000"/>
              </a:schemeClr>
            </a:solidFill>
            <a:headEnd type="triangle" w="med" len="med"/>
            <a:tailEnd type="none" w="med" len="med"/>
          </a:ln>
        </p:spPr>
        <p:style>
          <a:lnRef idx="3">
            <a:schemeClr val="accent4"/>
          </a:lnRef>
          <a:fillRef idx="0">
            <a:schemeClr val="accent4"/>
          </a:fillRef>
          <a:effectRef idx="2">
            <a:schemeClr val="accent4"/>
          </a:effectRef>
          <a:fontRef idx="minor">
            <a:schemeClr val="tx1"/>
          </a:fontRef>
        </p:style>
      </p:cxnSp>
      <p:sp>
        <p:nvSpPr>
          <p:cNvPr id="2054" name="文字方塊 2053"/>
          <p:cNvSpPr txBox="1"/>
          <p:nvPr/>
        </p:nvSpPr>
        <p:spPr>
          <a:xfrm>
            <a:off x="3200505" y="5079962"/>
            <a:ext cx="1083022" cy="1077218"/>
          </a:xfrm>
          <a:prstGeom prst="rect">
            <a:avLst/>
          </a:prstGeom>
          <a:noFill/>
          <a:ln w="38100">
            <a:solidFill>
              <a:schemeClr val="accent5"/>
            </a:solidFill>
          </a:ln>
        </p:spPr>
        <p:txBody>
          <a:bodyPr wrap="square" rtlCol="0">
            <a:spAutoFit/>
          </a:bodyPr>
          <a:lstStyle/>
          <a:p>
            <a:r>
              <a:rPr lang="en-US" altLang="zh-TW" sz="1600" b="1" dirty="0" smtClean="0">
                <a:solidFill>
                  <a:schemeClr val="accent5"/>
                </a:solidFill>
                <a:latin typeface="微軟正黑體" panose="020B0604030504040204" pitchFamily="34" charset="-120"/>
                <a:ea typeface="微軟正黑體" panose="020B0604030504040204" pitchFamily="34" charset="-120"/>
              </a:rPr>
              <a:t>7/17</a:t>
            </a:r>
            <a:r>
              <a:rPr lang="zh-TW" altLang="en-US" sz="1600" b="1" dirty="0" smtClean="0">
                <a:solidFill>
                  <a:schemeClr val="accent5"/>
                </a:solidFill>
                <a:latin typeface="微軟正黑體" panose="020B0604030504040204" pitchFamily="34" charset="-120"/>
                <a:ea typeface="微軟正黑體" panose="020B0604030504040204" pitchFamily="34" charset="-120"/>
              </a:rPr>
              <a:t>成立長庚案調查小組</a:t>
            </a:r>
            <a:r>
              <a:rPr lang="zh-TW" altLang="en-US" sz="1600" b="1" dirty="0" smtClean="0">
                <a:solidFill>
                  <a:schemeClr val="accent1"/>
                </a:solidFill>
                <a:latin typeface="微軟正黑體" panose="020B0604030504040204" pitchFamily="34" charset="-120"/>
                <a:ea typeface="微軟正黑體" panose="020B0604030504040204" pitchFamily="34" charset="-120"/>
              </a:rPr>
              <a:t>請長庚說明</a:t>
            </a:r>
            <a:endParaRPr lang="zh-TW" altLang="en-US" sz="1600" b="1" dirty="0">
              <a:solidFill>
                <a:schemeClr val="accent1"/>
              </a:solidFill>
              <a:latin typeface="微軟正黑體" panose="020B0604030504040204" pitchFamily="34" charset="-120"/>
              <a:ea typeface="微軟正黑體" panose="020B0604030504040204" pitchFamily="34" charset="-120"/>
            </a:endParaRPr>
          </a:p>
        </p:txBody>
      </p:sp>
      <p:sp>
        <p:nvSpPr>
          <p:cNvPr id="54" name="文字方塊 53"/>
          <p:cNvSpPr txBox="1"/>
          <p:nvPr/>
        </p:nvSpPr>
        <p:spPr>
          <a:xfrm>
            <a:off x="8258175" y="5059435"/>
            <a:ext cx="1439008" cy="830997"/>
          </a:xfrm>
          <a:prstGeom prst="rect">
            <a:avLst/>
          </a:prstGeom>
          <a:noFill/>
          <a:ln w="38100">
            <a:solidFill>
              <a:schemeClr val="accent5"/>
            </a:solidFill>
          </a:ln>
        </p:spPr>
        <p:txBody>
          <a:bodyPr wrap="square" rtlCol="0">
            <a:spAutoFit/>
          </a:bodyPr>
          <a:lstStyle/>
          <a:p>
            <a:r>
              <a:rPr lang="en-US" altLang="zh-TW" sz="1600" b="1" dirty="0" smtClean="0">
                <a:solidFill>
                  <a:schemeClr val="accent5"/>
                </a:solidFill>
                <a:latin typeface="微軟正黑體" panose="020B0604030504040204" pitchFamily="34" charset="-120"/>
                <a:ea typeface="微軟正黑體" panose="020B0604030504040204" pitchFamily="34" charset="-120"/>
              </a:rPr>
              <a:t>11/20</a:t>
            </a:r>
            <a:r>
              <a:rPr lang="zh-TW" altLang="en-US" sz="1600" b="1" dirty="0" smtClean="0">
                <a:solidFill>
                  <a:schemeClr val="accent5"/>
                </a:solidFill>
                <a:latin typeface="微軟正黑體" panose="020B0604030504040204" pitchFamily="34" charset="-120"/>
                <a:ea typeface="微軟正黑體" panose="020B0604030504040204" pitchFamily="34" charset="-120"/>
              </a:rPr>
              <a:t>公布長庚案調查報告，</a:t>
            </a:r>
            <a:r>
              <a:rPr lang="zh-TW" altLang="en-US" sz="1600" b="1" dirty="0" smtClean="0">
                <a:solidFill>
                  <a:schemeClr val="accent1"/>
                </a:solidFill>
                <a:latin typeface="微軟正黑體" panose="020B0604030504040204" pitchFamily="34" charset="-120"/>
                <a:ea typeface="微軟正黑體" panose="020B0604030504040204" pitchFamily="34" charset="-120"/>
              </a:rPr>
              <a:t>限期改善</a:t>
            </a:r>
            <a:r>
              <a:rPr lang="en-US" altLang="zh-TW" sz="1600" b="1" dirty="0" smtClean="0">
                <a:solidFill>
                  <a:schemeClr val="accent5"/>
                </a:solidFill>
                <a:latin typeface="微軟正黑體" panose="020B0604030504040204" pitchFamily="34" charset="-120"/>
                <a:ea typeface="微軟正黑體" panose="020B0604030504040204" pitchFamily="34" charset="-120"/>
              </a:rPr>
              <a:t>…</a:t>
            </a:r>
            <a:endParaRPr lang="zh-TW" altLang="en-US" sz="1600" b="1" dirty="0">
              <a:solidFill>
                <a:schemeClr val="accent5"/>
              </a:solidFill>
              <a:latin typeface="微軟正黑體" panose="020B0604030504040204" pitchFamily="34" charset="-120"/>
              <a:ea typeface="微軟正黑體" panose="020B0604030504040204" pitchFamily="34" charset="-120"/>
            </a:endParaRPr>
          </a:p>
        </p:txBody>
      </p:sp>
      <p:sp>
        <p:nvSpPr>
          <p:cNvPr id="57" name="文字方塊 56"/>
          <p:cNvSpPr txBox="1"/>
          <p:nvPr/>
        </p:nvSpPr>
        <p:spPr>
          <a:xfrm>
            <a:off x="6469723" y="5059435"/>
            <a:ext cx="1441719" cy="830997"/>
          </a:xfrm>
          <a:prstGeom prst="rect">
            <a:avLst/>
          </a:prstGeom>
          <a:noFill/>
          <a:ln w="38100">
            <a:solidFill>
              <a:schemeClr val="accent5"/>
            </a:solidFill>
          </a:ln>
        </p:spPr>
        <p:txBody>
          <a:bodyPr wrap="square" rtlCol="0">
            <a:spAutoFit/>
          </a:bodyPr>
          <a:lstStyle/>
          <a:p>
            <a:r>
              <a:rPr lang="en-US" altLang="zh-TW" sz="1600" b="1" dirty="0" smtClean="0">
                <a:solidFill>
                  <a:schemeClr val="accent5"/>
                </a:solidFill>
                <a:latin typeface="微軟正黑體" panose="020B0604030504040204" pitchFamily="34" charset="-120"/>
                <a:ea typeface="微軟正黑體" panose="020B0604030504040204" pitchFamily="34" charset="-120"/>
              </a:rPr>
              <a:t>10/10</a:t>
            </a:r>
            <a:r>
              <a:rPr lang="zh-TW" altLang="en-US" sz="1600" b="1" dirty="0" smtClean="0">
                <a:solidFill>
                  <a:schemeClr val="accent5"/>
                </a:solidFill>
                <a:latin typeface="微軟正黑體" panose="020B0604030504040204" pitchFamily="34" charset="-120"/>
                <a:ea typeface="微軟正黑體" panose="020B0604030504040204" pitchFamily="34" charset="-120"/>
              </a:rPr>
              <a:t>衛福部說要調查馬偕案</a:t>
            </a:r>
            <a:r>
              <a:rPr lang="en-US" altLang="zh-TW" sz="1600" b="1" dirty="0" smtClean="0">
                <a:solidFill>
                  <a:schemeClr val="accent5"/>
                </a:solidFill>
                <a:latin typeface="微軟正黑體" panose="020B0604030504040204" pitchFamily="34" charset="-120"/>
                <a:ea typeface="微軟正黑體" panose="020B0604030504040204" pitchFamily="34" charset="-120"/>
              </a:rPr>
              <a:t>…</a:t>
            </a:r>
            <a:r>
              <a:rPr lang="zh-TW" altLang="en-US" sz="1600" b="1" dirty="0" smtClean="0">
                <a:solidFill>
                  <a:schemeClr val="accent1"/>
                </a:solidFill>
                <a:latin typeface="微軟正黑體" panose="020B0604030504040204" pitchFamily="34" charset="-120"/>
                <a:ea typeface="微軟正黑體" panose="020B0604030504040204" pitchFamily="34" charset="-120"/>
              </a:rPr>
              <a:t>還沒下文</a:t>
            </a:r>
            <a:endParaRPr lang="zh-TW" altLang="en-US" sz="1600" b="1" dirty="0">
              <a:solidFill>
                <a:schemeClr val="accent1"/>
              </a:solidFill>
              <a:latin typeface="微軟正黑體" panose="020B0604030504040204" pitchFamily="34" charset="-120"/>
              <a:ea typeface="微軟正黑體" panose="020B0604030504040204" pitchFamily="34" charset="-120"/>
            </a:endParaRPr>
          </a:p>
        </p:txBody>
      </p:sp>
      <p:cxnSp>
        <p:nvCxnSpPr>
          <p:cNvPr id="2056" name="直線單箭頭接點 2055"/>
          <p:cNvCxnSpPr/>
          <p:nvPr/>
        </p:nvCxnSpPr>
        <p:spPr>
          <a:xfrm>
            <a:off x="5357041" y="3382980"/>
            <a:ext cx="2828" cy="1714226"/>
          </a:xfrm>
          <a:prstGeom prst="straightConnector1">
            <a:avLst/>
          </a:prstGeom>
          <a:ln w="57150">
            <a:prstDash val="sysDot"/>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64" name="文字方塊 63"/>
          <p:cNvSpPr txBox="1"/>
          <p:nvPr/>
        </p:nvSpPr>
        <p:spPr>
          <a:xfrm>
            <a:off x="4400716" y="5094752"/>
            <a:ext cx="1643745" cy="584775"/>
          </a:xfrm>
          <a:prstGeom prst="rect">
            <a:avLst/>
          </a:prstGeom>
          <a:solidFill>
            <a:schemeClr val="bg1"/>
          </a:solidFill>
          <a:ln w="38100">
            <a:solidFill>
              <a:schemeClr val="accent5"/>
            </a:solidFill>
          </a:ln>
        </p:spPr>
        <p:txBody>
          <a:bodyPr wrap="square" rtlCol="0">
            <a:spAutoFit/>
          </a:bodyPr>
          <a:lstStyle/>
          <a:p>
            <a:r>
              <a:rPr lang="en-US" altLang="zh-TW" sz="1600" b="1" dirty="0" smtClean="0">
                <a:solidFill>
                  <a:schemeClr val="accent5"/>
                </a:solidFill>
                <a:latin typeface="微軟正黑體" panose="020B0604030504040204" pitchFamily="34" charset="-120"/>
                <a:ea typeface="微軟正黑體" panose="020B0604030504040204" pitchFamily="34" charset="-120"/>
              </a:rPr>
              <a:t>8/25</a:t>
            </a:r>
            <a:r>
              <a:rPr lang="zh-TW" altLang="en-US" sz="1600" b="1" dirty="0" smtClean="0">
                <a:solidFill>
                  <a:schemeClr val="accent5"/>
                </a:solidFill>
                <a:latin typeface="微軟正黑體" panose="020B0604030504040204" pitchFamily="34" charset="-120"/>
                <a:ea typeface="微軟正黑體" panose="020B0604030504040204" pitchFamily="34" charset="-120"/>
              </a:rPr>
              <a:t>請長庚</a:t>
            </a:r>
            <a:r>
              <a:rPr lang="zh-TW" altLang="en-US" sz="1600" b="1" dirty="0" smtClean="0">
                <a:solidFill>
                  <a:schemeClr val="accent1"/>
                </a:solidFill>
                <a:latin typeface="微軟正黑體" panose="020B0604030504040204" pitchFamily="34" charset="-120"/>
                <a:ea typeface="微軟正黑體" panose="020B0604030504040204" pitchFamily="34" charset="-120"/>
              </a:rPr>
              <a:t>自提檢討報告</a:t>
            </a:r>
            <a:r>
              <a:rPr lang="en-US" altLang="zh-TW" sz="1600" b="1" dirty="0" smtClean="0">
                <a:solidFill>
                  <a:schemeClr val="accent5"/>
                </a:solidFill>
                <a:latin typeface="微軟正黑體" panose="020B0604030504040204" pitchFamily="34" charset="-120"/>
                <a:ea typeface="微軟正黑體" panose="020B0604030504040204" pitchFamily="34" charset="-120"/>
              </a:rPr>
              <a:t>…</a:t>
            </a:r>
            <a:endParaRPr lang="zh-TW" altLang="en-US" sz="1600" b="1" dirty="0">
              <a:solidFill>
                <a:schemeClr val="accent5"/>
              </a:solidFill>
              <a:latin typeface="微軟正黑體" panose="020B0604030504040204" pitchFamily="34" charset="-120"/>
              <a:ea typeface="微軟正黑體" panose="020B0604030504040204" pitchFamily="34" charset="-120"/>
            </a:endParaRPr>
          </a:p>
        </p:txBody>
      </p:sp>
      <p:sp>
        <p:nvSpPr>
          <p:cNvPr id="49" name="文字方塊 48"/>
          <p:cNvSpPr txBox="1"/>
          <p:nvPr/>
        </p:nvSpPr>
        <p:spPr>
          <a:xfrm>
            <a:off x="4411830" y="5793497"/>
            <a:ext cx="1643745" cy="830997"/>
          </a:xfrm>
          <a:prstGeom prst="rect">
            <a:avLst/>
          </a:prstGeom>
          <a:solidFill>
            <a:schemeClr val="bg1"/>
          </a:solidFill>
          <a:ln w="38100">
            <a:solidFill>
              <a:schemeClr val="accent5"/>
            </a:solidFill>
          </a:ln>
        </p:spPr>
        <p:txBody>
          <a:bodyPr wrap="square" rtlCol="0">
            <a:spAutoFit/>
          </a:bodyPr>
          <a:lstStyle/>
          <a:p>
            <a:r>
              <a:rPr lang="en-US" altLang="zh-TW" sz="1600" b="1" dirty="0" smtClean="0">
                <a:solidFill>
                  <a:schemeClr val="accent5"/>
                </a:solidFill>
                <a:latin typeface="微軟正黑體" panose="020B0604030504040204" pitchFamily="34" charset="-120"/>
                <a:ea typeface="微軟正黑體" panose="020B0604030504040204" pitchFamily="34" charset="-120"/>
              </a:rPr>
              <a:t>8/30</a:t>
            </a:r>
            <a:r>
              <a:rPr lang="zh-TW" altLang="en-US" sz="1600" b="1" dirty="0" smtClean="0">
                <a:solidFill>
                  <a:schemeClr val="accent5"/>
                </a:solidFill>
                <a:latin typeface="微軟正黑體" panose="020B0604030504040204" pitchFamily="34" charset="-120"/>
                <a:ea typeface="微軟正黑體" panose="020B0604030504040204" pitchFamily="34" charset="-120"/>
              </a:rPr>
              <a:t>實地評鑑長庚急診人力案</a:t>
            </a:r>
            <a:r>
              <a:rPr lang="zh-TW" altLang="en-US" sz="1600" b="1" dirty="0" smtClean="0">
                <a:solidFill>
                  <a:schemeClr val="accent1"/>
                </a:solidFill>
                <a:latin typeface="微軟正黑體" panose="020B0604030504040204" pitchFamily="34" charset="-120"/>
                <a:ea typeface="微軟正黑體" panose="020B0604030504040204" pitchFamily="34" charset="-120"/>
              </a:rPr>
              <a:t>都符合規</a:t>
            </a:r>
            <a:r>
              <a:rPr lang="zh-TW" altLang="en-US" sz="1600" b="1" dirty="0">
                <a:solidFill>
                  <a:schemeClr val="accent1"/>
                </a:solidFill>
                <a:latin typeface="微軟正黑體" panose="020B0604030504040204" pitchFamily="34" charset="-120"/>
                <a:ea typeface="微軟正黑體" panose="020B0604030504040204" pitchFamily="34" charset="-120"/>
              </a:rPr>
              <a:t>定</a:t>
            </a:r>
            <a:r>
              <a:rPr lang="en-US" altLang="zh-TW" sz="1600" b="1" dirty="0" smtClean="0">
                <a:solidFill>
                  <a:schemeClr val="accent5"/>
                </a:solidFill>
                <a:latin typeface="微軟正黑體" panose="020B0604030504040204" pitchFamily="34" charset="-120"/>
                <a:ea typeface="微軟正黑體" panose="020B0604030504040204" pitchFamily="34" charset="-120"/>
              </a:rPr>
              <a:t>…</a:t>
            </a:r>
            <a:endParaRPr lang="zh-TW" altLang="en-US" sz="1600" b="1" dirty="0">
              <a:solidFill>
                <a:schemeClr val="accent5"/>
              </a:solidFill>
              <a:latin typeface="微軟正黑體" panose="020B0604030504040204" pitchFamily="34" charset="-120"/>
              <a:ea typeface="微軟正黑體" panose="020B0604030504040204" pitchFamily="34" charset="-120"/>
            </a:endParaRPr>
          </a:p>
        </p:txBody>
      </p:sp>
      <p:cxnSp>
        <p:nvCxnSpPr>
          <p:cNvPr id="50" name="直線單箭頭接點 49"/>
          <p:cNvCxnSpPr/>
          <p:nvPr/>
        </p:nvCxnSpPr>
        <p:spPr>
          <a:xfrm>
            <a:off x="8477734" y="3345209"/>
            <a:ext cx="2828" cy="1714226"/>
          </a:xfrm>
          <a:prstGeom prst="straightConnector1">
            <a:avLst/>
          </a:prstGeom>
          <a:ln w="57150">
            <a:prstDash val="sysDot"/>
            <a:headEnd type="triangl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51" name="直線單箭頭接點 50"/>
          <p:cNvCxnSpPr/>
          <p:nvPr/>
        </p:nvCxnSpPr>
        <p:spPr>
          <a:xfrm>
            <a:off x="3993145" y="3365736"/>
            <a:ext cx="2828" cy="1714226"/>
          </a:xfrm>
          <a:prstGeom prst="straightConnector1">
            <a:avLst/>
          </a:prstGeom>
          <a:ln w="57150">
            <a:prstDash val="sysDot"/>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53" name="文字方塊 52"/>
          <p:cNvSpPr txBox="1"/>
          <p:nvPr/>
        </p:nvSpPr>
        <p:spPr>
          <a:xfrm>
            <a:off x="2135464" y="1833945"/>
            <a:ext cx="1245055" cy="1077218"/>
          </a:xfrm>
          <a:prstGeom prst="rect">
            <a:avLst/>
          </a:prstGeom>
          <a:solidFill>
            <a:schemeClr val="bg2"/>
          </a:solidFill>
          <a:ln w="38100">
            <a:solidFill>
              <a:schemeClr val="tx1"/>
            </a:solidFill>
          </a:ln>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6/28</a:t>
            </a:r>
            <a:r>
              <a:rPr lang="zh-TW" altLang="en-US" sz="1600" b="1" dirty="0" smtClean="0">
                <a:solidFill>
                  <a:srgbClr val="00B050"/>
                </a:solidFill>
                <a:latin typeface="微軟正黑體" panose="020B0604030504040204" pitchFamily="34" charset="-120"/>
                <a:ea typeface="微軟正黑體" panose="020B0604030504040204" pitchFamily="34" charset="-120"/>
              </a:rPr>
              <a:t>長庚</a:t>
            </a:r>
            <a:r>
              <a:rPr lang="zh-TW" altLang="en-US" sz="1600" b="1" dirty="0" smtClean="0">
                <a:latin typeface="微軟正黑體" panose="020B0604030504040204" pitchFamily="34" charset="-120"/>
                <a:ea typeface="微軟正黑體" panose="020B0604030504040204" pitchFamily="34" charset="-120"/>
              </a:rPr>
              <a:t>爆發</a:t>
            </a:r>
            <a:r>
              <a:rPr lang="en-US" altLang="zh-TW" sz="1600" b="1" dirty="0" smtClean="0">
                <a:latin typeface="微軟正黑體" panose="020B0604030504040204" pitchFamily="34" charset="-120"/>
                <a:ea typeface="微軟正黑體" panose="020B0604030504040204" pitchFamily="34" charset="-120"/>
              </a:rPr>
              <a:t>40</a:t>
            </a:r>
            <a:r>
              <a:rPr lang="zh-TW" altLang="en-US" sz="1600" b="1" dirty="0" smtClean="0">
                <a:latin typeface="微軟正黑體" panose="020B0604030504040204" pitchFamily="34" charset="-120"/>
                <a:ea typeface="微軟正黑體" panose="020B0604030504040204" pitchFamily="34" charset="-120"/>
              </a:rPr>
              <a:t>位急診醫師離職潮事件</a:t>
            </a:r>
            <a:endParaRPr lang="zh-TW" altLang="en-US" sz="1600" b="1" dirty="0">
              <a:latin typeface="微軟正黑體" panose="020B0604030504040204" pitchFamily="34" charset="-120"/>
              <a:ea typeface="微軟正黑體" panose="020B0604030504040204" pitchFamily="34" charset="-120"/>
            </a:endParaRPr>
          </a:p>
        </p:txBody>
      </p:sp>
      <p:sp>
        <p:nvSpPr>
          <p:cNvPr id="58" name="文字方塊 57"/>
          <p:cNvSpPr txBox="1"/>
          <p:nvPr/>
        </p:nvSpPr>
        <p:spPr>
          <a:xfrm>
            <a:off x="3369127" y="1348080"/>
            <a:ext cx="1245055" cy="1569660"/>
          </a:xfrm>
          <a:prstGeom prst="rect">
            <a:avLst/>
          </a:prstGeom>
          <a:solidFill>
            <a:schemeClr val="bg2"/>
          </a:solidFill>
          <a:ln w="38100">
            <a:solidFill>
              <a:schemeClr val="tx1"/>
            </a:solidFill>
          </a:ln>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7</a:t>
            </a:r>
            <a:r>
              <a:rPr lang="zh-TW" altLang="en-US" sz="1600" b="1" dirty="0" smtClean="0">
                <a:latin typeface="微軟正黑體" panose="020B0604030504040204" pitchFamily="34" charset="-120"/>
                <a:ea typeface="微軟正黑體" panose="020B0604030504040204" pitchFamily="34" charset="-120"/>
              </a:rPr>
              <a:t>月</a:t>
            </a:r>
            <a:r>
              <a:rPr lang="zh-TW" altLang="en-US" sz="1600" b="1" dirty="0" smtClean="0">
                <a:solidFill>
                  <a:srgbClr val="00B050"/>
                </a:solidFill>
                <a:latin typeface="微軟正黑體" panose="020B0604030504040204" pitchFamily="34" charset="-120"/>
                <a:ea typeface="微軟正黑體" panose="020B0604030504040204" pitchFamily="34" charset="-120"/>
              </a:rPr>
              <a:t>長庚</a:t>
            </a:r>
            <a:r>
              <a:rPr lang="zh-TW" altLang="en-US" sz="1600" b="1" dirty="0" smtClean="0">
                <a:latin typeface="微軟正黑體" panose="020B0604030504040204" pitchFamily="34" charset="-120"/>
                <a:ea typeface="微軟正黑體" panose="020B0604030504040204" pitchFamily="34" charset="-120"/>
              </a:rPr>
              <a:t>爆出醫師與行政職主管不當免職風波、</a:t>
            </a:r>
            <a:r>
              <a:rPr lang="zh-TW" altLang="en-US" sz="1600" b="1" dirty="0">
                <a:latin typeface="微軟正黑體" panose="020B0604030504040204" pitchFamily="34" charset="-120"/>
                <a:ea typeface="微軟正黑體" panose="020B0604030504040204" pitchFamily="34" charset="-120"/>
              </a:rPr>
              <a:t>雲林長庚缺急診醫</a:t>
            </a:r>
            <a:r>
              <a:rPr lang="zh-TW" altLang="en-US" sz="1600" b="1" dirty="0" smtClean="0">
                <a:latin typeface="微軟正黑體" panose="020B0604030504040204" pitchFamily="34" charset="-120"/>
                <a:ea typeface="微軟正黑體" panose="020B0604030504040204" pitchFamily="34" charset="-120"/>
              </a:rPr>
              <a:t>危機</a:t>
            </a:r>
            <a:endParaRPr lang="zh-TW" altLang="en-US" sz="1600" b="1" dirty="0">
              <a:latin typeface="微軟正黑體" panose="020B0604030504040204" pitchFamily="34" charset="-120"/>
              <a:ea typeface="微軟正黑體" panose="020B0604030504040204" pitchFamily="34" charset="-120"/>
            </a:endParaRPr>
          </a:p>
        </p:txBody>
      </p:sp>
      <p:cxnSp>
        <p:nvCxnSpPr>
          <p:cNvPr id="59" name="直線單箭頭接點 58"/>
          <p:cNvCxnSpPr/>
          <p:nvPr/>
        </p:nvCxnSpPr>
        <p:spPr>
          <a:xfrm>
            <a:off x="3060682" y="2917740"/>
            <a:ext cx="0" cy="467719"/>
          </a:xfrm>
          <a:prstGeom prst="straightConnector1">
            <a:avLst/>
          </a:prstGeom>
          <a:ln w="38100">
            <a:solidFill>
              <a:schemeClr val="tx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60" name="直線單箭頭接點 59"/>
          <p:cNvCxnSpPr/>
          <p:nvPr/>
        </p:nvCxnSpPr>
        <p:spPr>
          <a:xfrm flipH="1">
            <a:off x="3822682" y="2917740"/>
            <a:ext cx="6368" cy="474901"/>
          </a:xfrm>
          <a:prstGeom prst="straightConnector1">
            <a:avLst/>
          </a:prstGeom>
          <a:ln w="38100">
            <a:solidFill>
              <a:schemeClr val="tx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61" name="文字方塊 60"/>
          <p:cNvSpPr txBox="1"/>
          <p:nvPr/>
        </p:nvSpPr>
        <p:spPr>
          <a:xfrm>
            <a:off x="4782433" y="1594301"/>
            <a:ext cx="1424976" cy="1323439"/>
          </a:xfrm>
          <a:prstGeom prst="rect">
            <a:avLst/>
          </a:prstGeom>
          <a:solidFill>
            <a:schemeClr val="bg2"/>
          </a:solidFill>
          <a:ln w="38100">
            <a:solidFill>
              <a:schemeClr val="tx1"/>
            </a:solidFill>
          </a:ln>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9/15</a:t>
            </a:r>
            <a:r>
              <a:rPr lang="zh-TW" altLang="en-US" sz="1600" b="1" dirty="0">
                <a:solidFill>
                  <a:srgbClr val="00B050"/>
                </a:solidFill>
                <a:latin typeface="微軟正黑體" panose="020B0604030504040204" pitchFamily="34" charset="-120"/>
                <a:ea typeface="微軟正黑體" panose="020B0604030504040204" pitchFamily="34" charset="-120"/>
              </a:rPr>
              <a:t>林</a:t>
            </a:r>
            <a:r>
              <a:rPr lang="zh-TW" altLang="en-US" sz="1600" b="1" dirty="0" smtClean="0">
                <a:solidFill>
                  <a:srgbClr val="00B050"/>
                </a:solidFill>
                <a:latin typeface="微軟正黑體" panose="020B0604030504040204" pitchFamily="34" charset="-120"/>
                <a:ea typeface="微軟正黑體" panose="020B0604030504040204" pitchFamily="34" charset="-120"/>
              </a:rPr>
              <a:t>口長庚</a:t>
            </a:r>
            <a:r>
              <a:rPr lang="zh-TW" altLang="en-US" sz="1600" b="1" dirty="0" smtClean="0">
                <a:latin typeface="微軟正黑體" panose="020B0604030504040204" pitchFamily="34" charset="-120"/>
                <a:ea typeface="微軟正黑體" panose="020B0604030504040204" pitchFamily="34" charset="-120"/>
              </a:rPr>
              <a:t>發生醫師疑似濫用子宮</a:t>
            </a:r>
            <a:r>
              <a:rPr lang="zh-TW" altLang="en-US" sz="1600" b="1" dirty="0">
                <a:latin typeface="微軟正黑體" panose="020B0604030504040204" pitchFamily="34" charset="-120"/>
                <a:ea typeface="微軟正黑體" panose="020B0604030504040204" pitchFamily="34" charset="-120"/>
              </a:rPr>
              <a:t>鏡檢查，導致嬰兒</a:t>
            </a:r>
            <a:r>
              <a:rPr lang="zh-TW" altLang="en-US" sz="1600" b="1" dirty="0" smtClean="0">
                <a:latin typeface="微軟正黑體" panose="020B0604030504040204" pitchFamily="34" charset="-120"/>
                <a:ea typeface="微軟正黑體" panose="020B0604030504040204" pitchFamily="34" charset="-120"/>
              </a:rPr>
              <a:t>早產死亡案</a:t>
            </a:r>
            <a:endParaRPr lang="zh-TW" altLang="en-US" sz="1600" b="1" dirty="0">
              <a:latin typeface="微軟正黑體" panose="020B0604030504040204" pitchFamily="34" charset="-120"/>
              <a:ea typeface="微軟正黑體" panose="020B0604030504040204" pitchFamily="34" charset="-120"/>
            </a:endParaRPr>
          </a:p>
        </p:txBody>
      </p:sp>
      <p:sp>
        <p:nvSpPr>
          <p:cNvPr id="62" name="文字方塊 61"/>
          <p:cNvSpPr txBox="1"/>
          <p:nvPr/>
        </p:nvSpPr>
        <p:spPr>
          <a:xfrm>
            <a:off x="6188967" y="1348080"/>
            <a:ext cx="1281398" cy="1569660"/>
          </a:xfrm>
          <a:prstGeom prst="rect">
            <a:avLst/>
          </a:prstGeom>
          <a:solidFill>
            <a:schemeClr val="bg2"/>
          </a:solidFill>
          <a:ln w="38100">
            <a:solidFill>
              <a:schemeClr val="tx1"/>
            </a:solidFill>
          </a:ln>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9/17</a:t>
            </a:r>
            <a:r>
              <a:rPr lang="zh-TW" altLang="en-US" sz="1600" b="1" dirty="0" smtClean="0">
                <a:latin typeface="微軟正黑體" panose="020B0604030504040204" pitchFamily="34" charset="-120"/>
                <a:ea typeface="微軟正黑體" panose="020B0604030504040204" pitchFamily="34" charset="-120"/>
              </a:rPr>
              <a:t>健保發現</a:t>
            </a:r>
            <a:r>
              <a:rPr lang="zh-TW" altLang="en-US" sz="1600" b="1" dirty="0" smtClean="0">
                <a:solidFill>
                  <a:srgbClr val="00B050"/>
                </a:solidFill>
                <a:latin typeface="微軟正黑體" panose="020B0604030504040204" pitchFamily="34" charset="-120"/>
                <a:ea typeface="微軟正黑體" panose="020B0604030504040204" pitchFamily="34" charset="-120"/>
              </a:rPr>
              <a:t>林長</a:t>
            </a:r>
            <a:r>
              <a:rPr lang="zh-TW" altLang="en-US" sz="1600" b="1" dirty="0" smtClean="0">
                <a:latin typeface="微軟正黑體" panose="020B0604030504040204" pitchFamily="34" charset="-120"/>
                <a:ea typeface="微軟正黑體" panose="020B0604030504040204" pitchFamily="34" charset="-120"/>
              </a:rPr>
              <a:t>子宮鏡受檢率比他院高</a:t>
            </a:r>
            <a:r>
              <a:rPr lang="en-US" altLang="zh-TW" sz="1600" b="1" dirty="0" smtClean="0">
                <a:latin typeface="微軟正黑體" panose="020B0604030504040204" pitchFamily="34" charset="-120"/>
                <a:ea typeface="微軟正黑體" panose="020B0604030504040204" pitchFamily="34" charset="-120"/>
              </a:rPr>
              <a:t>3</a:t>
            </a:r>
            <a:r>
              <a:rPr lang="zh-TW" altLang="en-US" sz="1600" b="1" dirty="0" smtClean="0">
                <a:latin typeface="微軟正黑體" panose="020B0604030504040204" pitchFamily="34" charset="-120"/>
                <a:ea typeface="微軟正黑體" panose="020B0604030504040204" pitchFamily="34" charset="-120"/>
              </a:rPr>
              <a:t>倍，病人數占全國一半</a:t>
            </a:r>
            <a:r>
              <a:rPr lang="en-US" altLang="zh-TW" sz="1600" b="1" dirty="0" smtClean="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cxnSp>
        <p:nvCxnSpPr>
          <p:cNvPr id="63" name="直線單箭頭接點 62"/>
          <p:cNvCxnSpPr/>
          <p:nvPr/>
        </p:nvCxnSpPr>
        <p:spPr>
          <a:xfrm>
            <a:off x="6161266" y="2898441"/>
            <a:ext cx="0" cy="504000"/>
          </a:xfrm>
          <a:prstGeom prst="straightConnector1">
            <a:avLst/>
          </a:prstGeom>
          <a:ln w="38100">
            <a:solidFill>
              <a:schemeClr val="tx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66" name="直線單箭頭接點 65"/>
          <p:cNvCxnSpPr/>
          <p:nvPr/>
        </p:nvCxnSpPr>
        <p:spPr>
          <a:xfrm>
            <a:off x="6282313" y="2898441"/>
            <a:ext cx="0" cy="504000"/>
          </a:xfrm>
          <a:prstGeom prst="straightConnector1">
            <a:avLst/>
          </a:prstGeom>
          <a:ln w="38100">
            <a:solidFill>
              <a:schemeClr val="tx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68" name="直線單箭頭接點 67"/>
          <p:cNvCxnSpPr/>
          <p:nvPr/>
        </p:nvCxnSpPr>
        <p:spPr>
          <a:xfrm>
            <a:off x="9913643" y="2866266"/>
            <a:ext cx="0" cy="504000"/>
          </a:xfrm>
          <a:prstGeom prst="straightConnector1">
            <a:avLst/>
          </a:prstGeom>
          <a:ln w="38100">
            <a:solidFill>
              <a:schemeClr val="tx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71" name="直線單箭頭接點 70"/>
          <p:cNvCxnSpPr/>
          <p:nvPr/>
        </p:nvCxnSpPr>
        <p:spPr>
          <a:xfrm>
            <a:off x="7540703" y="2878980"/>
            <a:ext cx="0" cy="504000"/>
          </a:xfrm>
          <a:prstGeom prst="straightConnector1">
            <a:avLst/>
          </a:prstGeom>
          <a:ln w="38100">
            <a:solidFill>
              <a:schemeClr val="tx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69" name="文字方塊 68"/>
          <p:cNvSpPr txBox="1"/>
          <p:nvPr/>
        </p:nvSpPr>
        <p:spPr>
          <a:xfrm>
            <a:off x="7441789" y="1589441"/>
            <a:ext cx="1051694" cy="1323439"/>
          </a:xfrm>
          <a:prstGeom prst="rect">
            <a:avLst/>
          </a:prstGeom>
          <a:solidFill>
            <a:schemeClr val="bg2"/>
          </a:solidFill>
          <a:ln w="38100">
            <a:solidFill>
              <a:schemeClr val="tx1"/>
            </a:solidFill>
          </a:ln>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10</a:t>
            </a:r>
            <a:r>
              <a:rPr lang="zh-TW" altLang="en-US" sz="1600" b="1" dirty="0" smtClean="0">
                <a:latin typeface="微軟正黑體" panose="020B0604030504040204" pitchFamily="34" charset="-120"/>
                <a:ea typeface="微軟正黑體" panose="020B0604030504040204" pitchFamily="34" charset="-120"/>
              </a:rPr>
              <a:t>月</a:t>
            </a:r>
            <a:r>
              <a:rPr lang="zh-TW" altLang="en-US" sz="1600" b="1" dirty="0" smtClean="0">
                <a:solidFill>
                  <a:schemeClr val="accent6">
                    <a:lumMod val="75000"/>
                  </a:schemeClr>
                </a:solidFill>
                <a:latin typeface="微軟正黑體" panose="020B0604030504040204" pitchFamily="34" charset="-120"/>
                <a:ea typeface="微軟正黑體" panose="020B0604030504040204" pitchFamily="34" charset="-120"/>
              </a:rPr>
              <a:t>馬偕</a:t>
            </a:r>
            <a:r>
              <a:rPr lang="zh-TW" altLang="en-US" sz="1600" b="1" dirty="0" smtClean="0">
                <a:latin typeface="微軟正黑體" panose="020B0604030504040204" pitchFamily="34" charset="-120"/>
                <a:ea typeface="微軟正黑體" panose="020B0604030504040204" pitchFamily="34" charset="-120"/>
              </a:rPr>
              <a:t>醫院董事長涉嫌私</a:t>
            </a:r>
            <a:r>
              <a:rPr lang="zh-TW" altLang="en-US" sz="1600" b="1" dirty="0">
                <a:latin typeface="微軟正黑體" panose="020B0604030504040204" pitchFamily="34" charset="-120"/>
                <a:ea typeface="微軟正黑體" panose="020B0604030504040204" pitchFamily="34" charset="-120"/>
              </a:rPr>
              <a:t>設公司掏空</a:t>
            </a:r>
            <a:r>
              <a:rPr lang="zh-TW" altLang="en-US" sz="1600" b="1" dirty="0" smtClean="0">
                <a:latin typeface="微軟正黑體" panose="020B0604030504040204" pitchFamily="34" charset="-120"/>
                <a:ea typeface="微軟正黑體" panose="020B0604030504040204" pitchFamily="34" charset="-120"/>
              </a:rPr>
              <a:t>醫院</a:t>
            </a:r>
            <a:r>
              <a:rPr lang="en-US" altLang="zh-TW" sz="1600" b="1" dirty="0" smtClean="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sp>
        <p:nvSpPr>
          <p:cNvPr id="67" name="文字方塊 66"/>
          <p:cNvSpPr txBox="1"/>
          <p:nvPr/>
        </p:nvSpPr>
        <p:spPr>
          <a:xfrm>
            <a:off x="9724653" y="1346264"/>
            <a:ext cx="1209191" cy="1077218"/>
          </a:xfrm>
          <a:prstGeom prst="rect">
            <a:avLst/>
          </a:prstGeom>
          <a:solidFill>
            <a:schemeClr val="bg2"/>
          </a:solidFill>
          <a:ln w="38100">
            <a:solidFill>
              <a:schemeClr val="tx1"/>
            </a:solidFill>
          </a:ln>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12</a:t>
            </a:r>
            <a:r>
              <a:rPr lang="zh-TW" altLang="en-US" sz="1600" b="1" dirty="0" smtClean="0">
                <a:latin typeface="微軟正黑體" panose="020B0604030504040204" pitchFamily="34" charset="-120"/>
                <a:ea typeface="微軟正黑體" panose="020B0604030504040204" pitchFamily="34" charset="-120"/>
              </a:rPr>
              <a:t>月爆出</a:t>
            </a:r>
            <a:r>
              <a:rPr lang="zh-TW" altLang="en-US" sz="1600" b="1" dirty="0" smtClean="0">
                <a:solidFill>
                  <a:schemeClr val="accent2">
                    <a:lumMod val="75000"/>
                  </a:schemeClr>
                </a:solidFill>
                <a:latin typeface="微軟正黑體" panose="020B0604030504040204" pitchFamily="34" charset="-120"/>
                <a:ea typeface="微軟正黑體" panose="020B0604030504040204" pitchFamily="34" charset="-120"/>
              </a:rPr>
              <a:t>礦工</a:t>
            </a:r>
            <a:r>
              <a:rPr lang="zh-TW" altLang="en-US" sz="1600" b="1" dirty="0" smtClean="0">
                <a:solidFill>
                  <a:schemeClr val="accent2">
                    <a:lumMod val="75000"/>
                  </a:schemeClr>
                </a:solidFill>
                <a:latin typeface="微軟正黑體" panose="020B0604030504040204" pitchFamily="34" charset="-120"/>
                <a:ea typeface="微軟正黑體" panose="020B0604030504040204" pitchFamily="34" charset="-120"/>
              </a:rPr>
              <a:t>醫院</a:t>
            </a:r>
            <a:r>
              <a:rPr lang="zh-TW" altLang="en-US" sz="1600" b="1" dirty="0">
                <a:latin typeface="微軟正黑體" panose="020B0604030504040204" pitchFamily="34" charset="-120"/>
                <a:ea typeface="微軟正黑體" panose="020B0604030504040204" pitchFamily="34" charset="-120"/>
              </a:rPr>
              <a:t>高層向</a:t>
            </a:r>
            <a:r>
              <a:rPr lang="zh-TW" altLang="en-US" sz="1600" b="1" dirty="0" smtClean="0">
                <a:latin typeface="微軟正黑體" panose="020B0604030504040204" pitchFamily="34" charset="-120"/>
                <a:ea typeface="微軟正黑體" panose="020B0604030504040204" pitchFamily="34" charset="-120"/>
              </a:rPr>
              <a:t>廠商收</a:t>
            </a:r>
            <a:r>
              <a:rPr lang="zh-TW" altLang="en-US" sz="1600" b="1" dirty="0" smtClean="0">
                <a:latin typeface="微軟正黑體" panose="020B0604030504040204" pitchFamily="34" charset="-120"/>
                <a:ea typeface="微軟正黑體" panose="020B0604030504040204" pitchFamily="34" charset="-120"/>
              </a:rPr>
              <a:t>受</a:t>
            </a:r>
            <a:r>
              <a:rPr lang="zh-TW" altLang="en-US" sz="1600" b="1" dirty="0" smtClean="0">
                <a:latin typeface="微軟正黑體" panose="020B0604030504040204" pitchFamily="34" charset="-120"/>
                <a:ea typeface="微軟正黑體" panose="020B0604030504040204" pitchFamily="34" charset="-120"/>
              </a:rPr>
              <a:t>回扣爭議</a:t>
            </a:r>
            <a:endParaRPr lang="zh-TW" altLang="en-US" sz="1600" b="1" dirty="0">
              <a:latin typeface="微軟正黑體" panose="020B0604030504040204" pitchFamily="34" charset="-120"/>
              <a:ea typeface="微軟正黑體" panose="020B0604030504040204" pitchFamily="34" charset="-120"/>
            </a:endParaRPr>
          </a:p>
        </p:txBody>
      </p:sp>
      <p:cxnSp>
        <p:nvCxnSpPr>
          <p:cNvPr id="72" name="直線單箭頭接點 71"/>
          <p:cNvCxnSpPr/>
          <p:nvPr/>
        </p:nvCxnSpPr>
        <p:spPr>
          <a:xfrm>
            <a:off x="7687534" y="3356150"/>
            <a:ext cx="2828" cy="1714226"/>
          </a:xfrm>
          <a:prstGeom prst="straightConnector1">
            <a:avLst/>
          </a:prstGeom>
          <a:ln w="57150">
            <a:prstDash val="sysDot"/>
            <a:headEnd type="triangle" w="med" len="med"/>
            <a:tailEnd type="none" w="med" len="med"/>
          </a:ln>
        </p:spPr>
        <p:style>
          <a:lnRef idx="3">
            <a:schemeClr val="accent5"/>
          </a:lnRef>
          <a:fillRef idx="0">
            <a:schemeClr val="accent5"/>
          </a:fillRef>
          <a:effectRef idx="2">
            <a:schemeClr val="accent5"/>
          </a:effectRef>
          <a:fontRef idx="minor">
            <a:schemeClr val="tx1"/>
          </a:fontRef>
        </p:style>
      </p:cxnSp>
      <p:sp>
        <p:nvSpPr>
          <p:cNvPr id="74" name="文字方塊 73"/>
          <p:cNvSpPr txBox="1"/>
          <p:nvPr/>
        </p:nvSpPr>
        <p:spPr>
          <a:xfrm>
            <a:off x="8419637" y="1098477"/>
            <a:ext cx="1306844" cy="1815882"/>
          </a:xfrm>
          <a:prstGeom prst="rect">
            <a:avLst/>
          </a:prstGeom>
          <a:solidFill>
            <a:schemeClr val="bg2"/>
          </a:solidFill>
          <a:ln w="38100">
            <a:solidFill>
              <a:schemeClr val="tx1"/>
            </a:solidFill>
          </a:ln>
        </p:spPr>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11/22</a:t>
            </a:r>
            <a:r>
              <a:rPr lang="zh-TW" altLang="en-US" sz="1600" b="1" dirty="0" smtClean="0">
                <a:solidFill>
                  <a:srgbClr val="00B050"/>
                </a:solidFill>
                <a:latin typeface="微軟正黑體" panose="020B0604030504040204" pitchFamily="34" charset="-120"/>
                <a:ea typeface="微軟正黑體" panose="020B0604030504040204" pitchFamily="34" charset="-120"/>
              </a:rPr>
              <a:t>長庚</a:t>
            </a:r>
            <a:r>
              <a:rPr lang="zh-TW" altLang="en-US" sz="1600" b="1" dirty="0" smtClean="0">
                <a:latin typeface="微軟正黑體" panose="020B0604030504040204" pitchFamily="34" charset="-120"/>
                <a:ea typeface="微軟正黑體" panose="020B0604030504040204" pitchFamily="34" charset="-120"/>
              </a:rPr>
              <a:t>宣示長庚代表將請辭台塑企業董事</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但台塑企業不會退出長庚董事會</a:t>
            </a:r>
            <a:r>
              <a:rPr lang="en-US" altLang="zh-TW" sz="1600" b="1" dirty="0" smtClean="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cxnSp>
        <p:nvCxnSpPr>
          <p:cNvPr id="75" name="直線單箭頭接點 74"/>
          <p:cNvCxnSpPr/>
          <p:nvPr/>
        </p:nvCxnSpPr>
        <p:spPr>
          <a:xfrm>
            <a:off x="8705022" y="2904810"/>
            <a:ext cx="0" cy="504000"/>
          </a:xfrm>
          <a:prstGeom prst="straightConnector1">
            <a:avLst/>
          </a:prstGeom>
          <a:ln w="38100">
            <a:solidFill>
              <a:schemeClr val="tx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07959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683892656"/>
              </p:ext>
            </p:extLst>
          </p:nvPr>
        </p:nvGraphicFramePr>
        <p:xfrm>
          <a:off x="388845" y="1020355"/>
          <a:ext cx="11424023" cy="5415280"/>
        </p:xfrm>
        <a:graphic>
          <a:graphicData uri="http://schemas.openxmlformats.org/drawingml/2006/table">
            <a:tbl>
              <a:tblPr firstRow="1" bandRow="1">
                <a:tableStyleId>{5C22544A-7EE6-4342-B048-85BDC9FD1C3A}</a:tableStyleId>
              </a:tblPr>
              <a:tblGrid>
                <a:gridCol w="1321920"/>
                <a:gridCol w="10102103"/>
              </a:tblGrid>
              <a:tr h="298026">
                <a:tc>
                  <a:txBody>
                    <a:bodyPr/>
                    <a:lstStyle/>
                    <a:p>
                      <a:pPr algn="ctr"/>
                      <a:r>
                        <a:rPr lang="zh-TW" altLang="en-US" sz="2400" dirty="0" smtClean="0">
                          <a:latin typeface="微軟正黑體" panose="020B0604030504040204" pitchFamily="34" charset="-120"/>
                          <a:ea typeface="微軟正黑體" panose="020B0604030504040204" pitchFamily="34" charset="-120"/>
                        </a:rPr>
                        <a:t>時   間</a:t>
                      </a:r>
                      <a:endParaRPr lang="zh-TW" altLang="en-US" sz="24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400" dirty="0" smtClean="0">
                          <a:latin typeface="微軟正黑體" panose="020B0604030504040204" pitchFamily="34" charset="-120"/>
                          <a:ea typeface="微軟正黑體" panose="020B0604030504040204" pitchFamily="34" charset="-120"/>
                        </a:rPr>
                        <a:t>事      件</a:t>
                      </a:r>
                      <a:endParaRPr lang="zh-TW" altLang="en-US" sz="2400" dirty="0">
                        <a:latin typeface="微軟正黑體" panose="020B0604030504040204" pitchFamily="34" charset="-120"/>
                        <a:ea typeface="微軟正黑體" panose="020B0604030504040204" pitchFamily="34" charset="-120"/>
                      </a:endParaRPr>
                    </a:p>
                  </a:txBody>
                  <a:tcPr/>
                </a:tc>
              </a:tr>
              <a:tr h="370840">
                <a:tc>
                  <a:txBody>
                    <a:bodyPr/>
                    <a:lstStyle/>
                    <a:p>
                      <a:pPr algn="ctr"/>
                      <a:r>
                        <a:rPr lang="zh-TW" altLang="en-US" sz="1600" b="0" dirty="0" smtClean="0">
                          <a:latin typeface="Arial" panose="020B0604020202020204" pitchFamily="34" charset="0"/>
                          <a:ea typeface="標楷體" panose="03000509000000000000" pitchFamily="65" charset="-120"/>
                          <a:cs typeface="Arial" panose="020B0604020202020204" pitchFamily="34" charset="0"/>
                        </a:rPr>
                        <a:t>民國 </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95</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 年</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nchor="ctr"/>
                </a:tc>
                <a:tc>
                  <a:txBody>
                    <a:bodyPr/>
                    <a:lstStyle/>
                    <a:p>
                      <a:r>
                        <a:rPr lang="zh-TW" altLang="en-US" sz="1600" b="1" kern="1200" dirty="0" smtClean="0">
                          <a:solidFill>
                            <a:srgbClr val="00B050"/>
                          </a:solidFill>
                          <a:latin typeface="Arial" panose="020B0604020202020204" pitchFamily="34" charset="0"/>
                          <a:ea typeface="標楷體" panose="03000509000000000000" pitchFamily="65" charset="-120"/>
                          <a:cs typeface="Arial" panose="020B0604020202020204" pitchFamily="34" charset="0"/>
                        </a:rPr>
                        <a:t>長庚醫院</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95</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年財報竟以「醫療社會救助提撥金成長速度遠大於支出」、「預計未來無重大支出」為由，準備近</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15</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億「用不完」的醫療社會救助提撥金，逕轉列為「其他收入」。</a:t>
                      </a:r>
                      <a:endParaRPr lang="zh-TW" altLang="en-US" sz="1600" b="0" kern="1200" dirty="0">
                        <a:solidFill>
                          <a:schemeClr val="dk1"/>
                        </a:solidFill>
                        <a:latin typeface="Arial" panose="020B0604020202020204" pitchFamily="34" charset="0"/>
                        <a:ea typeface="標楷體" panose="03000509000000000000" pitchFamily="65" charset="-120"/>
                        <a:cs typeface="Arial" panose="020B0604020202020204" pitchFamily="34" charset="0"/>
                      </a:endParaRPr>
                    </a:p>
                  </a:txBody>
                  <a:tcPr/>
                </a:tc>
              </a:tr>
              <a:tr h="370840">
                <a:tc>
                  <a:txBody>
                    <a:bodyPr/>
                    <a:lstStyle/>
                    <a:p>
                      <a:pPr algn="ctr"/>
                      <a:r>
                        <a:rPr lang="zh-TW" altLang="en-US" sz="1600" b="0" dirty="0" smtClean="0">
                          <a:latin typeface="Arial" panose="020B0604020202020204" pitchFamily="34" charset="0"/>
                          <a:ea typeface="標楷體" panose="03000509000000000000" pitchFamily="65" charset="-120"/>
                          <a:cs typeface="Arial" panose="020B0604020202020204" pitchFamily="34" charset="0"/>
                        </a:rPr>
                        <a:t>民國</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100</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年</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nchor="ctr"/>
                </a:tc>
                <a:tc>
                  <a:txBody>
                    <a:bodyPr/>
                    <a:lstStyle/>
                    <a:p>
                      <a:r>
                        <a:rPr lang="zh-TW" altLang="en-US" sz="1600" b="1" kern="1200" dirty="0" smtClean="0">
                          <a:solidFill>
                            <a:schemeClr val="accent6">
                              <a:lumMod val="75000"/>
                            </a:schemeClr>
                          </a:solidFill>
                          <a:latin typeface="Arial" panose="020B0604020202020204" pitchFamily="34" charset="0"/>
                          <a:ea typeface="標楷體" panose="03000509000000000000" pitchFamily="65" charset="-120"/>
                          <a:cs typeface="Arial" panose="020B0604020202020204" pitchFamily="34" charset="0"/>
                        </a:rPr>
                        <a:t>馬偕醫院</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對外捐贈金額超過</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9</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億，導致當年度醫療本業雖有盈餘，卻虧損</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1.7</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億。</a:t>
                      </a:r>
                      <a:endParaRPr lang="zh-TW" altLang="en-US" sz="1600" b="0" kern="1200" dirty="0">
                        <a:solidFill>
                          <a:schemeClr val="dk1"/>
                        </a:solidFill>
                        <a:latin typeface="Arial" panose="020B0604020202020204" pitchFamily="34" charset="0"/>
                        <a:ea typeface="標楷體" panose="03000509000000000000" pitchFamily="65" charset="-120"/>
                        <a:cs typeface="Arial" panose="020B0604020202020204" pitchFamily="34" charset="0"/>
                      </a:endParaRPr>
                    </a:p>
                  </a:txBody>
                  <a:tcPr/>
                </a:tc>
              </a:tr>
              <a:tr h="370840">
                <a:tc>
                  <a:txBody>
                    <a:bodyPr/>
                    <a:lstStyle/>
                    <a:p>
                      <a:pPr algn="ctr"/>
                      <a:r>
                        <a:rPr lang="en-US" altLang="zh-TW" sz="1600" b="0" dirty="0" smtClean="0">
                          <a:latin typeface="Arial" panose="020B0604020202020204" pitchFamily="34" charset="0"/>
                          <a:ea typeface="標楷體" panose="03000509000000000000" pitchFamily="65" charset="-120"/>
                          <a:cs typeface="Arial" panose="020B0604020202020204" pitchFamily="34" charset="0"/>
                        </a:rPr>
                        <a:t>103</a:t>
                      </a:r>
                      <a:r>
                        <a:rPr lang="en-US" altLang="zh-TW" sz="1600" b="0" baseline="0" dirty="0" smtClean="0">
                          <a:latin typeface="Arial" panose="020B0604020202020204" pitchFamily="34" charset="0"/>
                          <a:ea typeface="標楷體" panose="03000509000000000000" pitchFamily="65" charset="-120"/>
                          <a:cs typeface="Arial" panose="020B0604020202020204" pitchFamily="34" charset="0"/>
                        </a:rPr>
                        <a:t> /09</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accent1"/>
                          </a:solidFill>
                          <a:latin typeface="Arial" panose="020B0604020202020204" pitchFamily="34" charset="0"/>
                          <a:ea typeface="標楷體" panose="03000509000000000000" pitchFamily="65" charset="-120"/>
                          <a:cs typeface="Arial" panose="020B0604020202020204" pitchFamily="34" charset="0"/>
                        </a:rPr>
                        <a:t>秀傳醫院</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爆出總裁黃明和等涉嫌私設健活人頭公司低買高賣藥品給秀傳體系醫院賺藥價差自肥</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8.2</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億。</a:t>
                      </a:r>
                      <a:endParaRPr lang="zh-TW" altLang="en-US" sz="1600" b="0" kern="1200" dirty="0">
                        <a:solidFill>
                          <a:schemeClr val="dk1"/>
                        </a:solidFill>
                        <a:latin typeface="Arial" panose="020B0604020202020204" pitchFamily="34" charset="0"/>
                        <a:ea typeface="標楷體" panose="03000509000000000000" pitchFamily="65" charset="-120"/>
                        <a:cs typeface="Arial" panose="020B0604020202020204" pitchFamily="34" charset="0"/>
                      </a:endParaRPr>
                    </a:p>
                  </a:txBody>
                  <a:tcPr/>
                </a:tc>
              </a:tr>
              <a:tr h="370840">
                <a:tc>
                  <a:txBody>
                    <a:bodyPr/>
                    <a:lstStyle/>
                    <a:p>
                      <a:pPr algn="ctr"/>
                      <a:r>
                        <a:rPr lang="en-US" altLang="zh-TW" sz="1600" b="0" dirty="0" smtClean="0">
                          <a:latin typeface="Arial" panose="020B0604020202020204" pitchFamily="34" charset="0"/>
                          <a:ea typeface="標楷體" panose="03000509000000000000" pitchFamily="65" charset="-120"/>
                          <a:cs typeface="Arial" panose="020B0604020202020204" pitchFamily="34" charset="0"/>
                        </a:rPr>
                        <a:t>105 / 08</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kern="1200" dirty="0" smtClean="0">
                          <a:solidFill>
                            <a:srgbClr val="0070C0"/>
                          </a:solidFill>
                          <a:latin typeface="Arial" panose="020B0604020202020204" pitchFamily="34" charset="0"/>
                          <a:ea typeface="標楷體" panose="03000509000000000000" pitchFamily="65" charset="-120"/>
                          <a:cs typeface="Arial" panose="020B0604020202020204" pitchFamily="34" charset="0"/>
                        </a:rPr>
                        <a:t>慈濟醫院</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內部大規模換藥公文流出，表示醫院要將</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135</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種藥物從原廠藥換成學名藥，但醫院審查以「藥價差最大」為準則，「病人反應及療效問題等專業意見，在初審期間不列入考慮」等利潤至上之爭議與反彈。</a:t>
                      </a:r>
                      <a:endParaRPr lang="zh-TW" altLang="en-US" sz="1600" b="0" kern="1200" dirty="0">
                        <a:solidFill>
                          <a:schemeClr val="dk1"/>
                        </a:solidFill>
                        <a:latin typeface="Arial" panose="020B0604020202020204" pitchFamily="34" charset="0"/>
                        <a:ea typeface="標楷體" panose="03000509000000000000" pitchFamily="65" charset="-120"/>
                        <a:cs typeface="Arial" panose="020B0604020202020204" pitchFamily="34" charset="0"/>
                      </a:endParaRPr>
                    </a:p>
                  </a:txBody>
                  <a:tcPr/>
                </a:tc>
              </a:tr>
              <a:tr h="370840">
                <a:tc>
                  <a:txBody>
                    <a:bodyPr/>
                    <a:lstStyle/>
                    <a:p>
                      <a:pPr algn="ctr"/>
                      <a:r>
                        <a:rPr lang="en-US" altLang="zh-TW" sz="1600" b="0" dirty="0" smtClean="0">
                          <a:latin typeface="Arial" panose="020B0604020202020204" pitchFamily="34" charset="0"/>
                          <a:ea typeface="標楷體" panose="03000509000000000000" pitchFamily="65" charset="-120"/>
                          <a:cs typeface="Arial" panose="020B0604020202020204" pitchFamily="34" charset="0"/>
                        </a:rPr>
                        <a:t>105 / 09</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nchor="ctr"/>
                </a:tc>
                <a:tc>
                  <a:txBody>
                    <a:bodyPr/>
                    <a:lstStyle/>
                    <a:p>
                      <a:r>
                        <a:rPr lang="zh-TW" altLang="en-US" sz="1600" b="1" kern="1200" dirty="0" smtClean="0">
                          <a:solidFill>
                            <a:schemeClr val="accent6">
                              <a:lumMod val="75000"/>
                            </a:schemeClr>
                          </a:solidFill>
                          <a:latin typeface="Arial" panose="020B0604020202020204" pitchFamily="34" charset="0"/>
                          <a:ea typeface="標楷體" panose="03000509000000000000" pitchFamily="65" charset="-120"/>
                          <a:cs typeface="Arial" panose="020B0604020202020204" pitchFamily="34" charset="0"/>
                        </a:rPr>
                        <a:t>馬偕醫院</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爆出自馬偕醫學院</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2009</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年創校後，平均每年需捐贈</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3</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億多元給馬偕醫學院，自</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104</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年起往後</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10</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年還要續捐</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34</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億元之承諾，引發馬偕醫院有錢捐款卻要對醫院員工共體時艱及兩獨立法人之社會公共財之經營爭議。</a:t>
                      </a:r>
                      <a:endParaRPr lang="zh-TW" altLang="en-US" sz="1600" b="0" kern="1200" dirty="0">
                        <a:solidFill>
                          <a:schemeClr val="dk1"/>
                        </a:solidFill>
                        <a:latin typeface="Arial" panose="020B0604020202020204" pitchFamily="34" charset="0"/>
                        <a:ea typeface="標楷體" panose="03000509000000000000" pitchFamily="65" charset="-120"/>
                        <a:cs typeface="Arial" panose="020B0604020202020204" pitchFamily="34" charset="0"/>
                      </a:endParaRPr>
                    </a:p>
                  </a:txBody>
                  <a:tcPr/>
                </a:tc>
              </a:tr>
              <a:tr h="370840">
                <a:tc>
                  <a:txBody>
                    <a:bodyPr/>
                    <a:lstStyle/>
                    <a:p>
                      <a:pPr algn="ctr"/>
                      <a:r>
                        <a:rPr lang="en-US" altLang="zh-TW" sz="1600" b="0" dirty="0" smtClean="0">
                          <a:latin typeface="Arial" panose="020B0604020202020204" pitchFamily="34" charset="0"/>
                          <a:ea typeface="標楷體" panose="03000509000000000000" pitchFamily="65" charset="-120"/>
                          <a:cs typeface="Arial" panose="020B0604020202020204" pitchFamily="34" charset="0"/>
                        </a:rPr>
                        <a:t>106</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 </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 </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06 </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rgbClr val="00B050"/>
                          </a:solidFill>
                          <a:latin typeface="Arial" panose="020B0604020202020204" pitchFamily="34" charset="0"/>
                          <a:ea typeface="標楷體" panose="03000509000000000000" pitchFamily="65" charset="-120"/>
                          <a:cs typeface="Arial" panose="020B0604020202020204" pitchFamily="34" charset="0"/>
                        </a:rPr>
                        <a:t>長庚醫院</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爆發</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40</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位急診醫師離職潮事件。</a:t>
                      </a:r>
                    </a:p>
                  </a:txBody>
                  <a:tcPr/>
                </a:tc>
              </a:tr>
              <a:tr h="370840">
                <a:tc>
                  <a:txBody>
                    <a:bodyPr/>
                    <a:lstStyle/>
                    <a:p>
                      <a:pPr algn="ctr"/>
                      <a:r>
                        <a:rPr lang="en-US" altLang="zh-TW" sz="1600" b="0" dirty="0" smtClean="0">
                          <a:latin typeface="Arial" panose="020B0604020202020204" pitchFamily="34" charset="0"/>
                          <a:ea typeface="標楷體" panose="03000509000000000000" pitchFamily="65" charset="-120"/>
                          <a:cs typeface="Arial" panose="020B0604020202020204" pitchFamily="34" charset="0"/>
                        </a:rPr>
                        <a:t>106</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 </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 </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07</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rgbClr val="00B050"/>
                          </a:solidFill>
                          <a:latin typeface="Arial" panose="020B0604020202020204" pitchFamily="34" charset="0"/>
                          <a:ea typeface="標楷體" panose="03000509000000000000" pitchFamily="65" charset="-120"/>
                          <a:cs typeface="Arial" panose="020B0604020202020204" pitchFamily="34" charset="0"/>
                        </a:rPr>
                        <a:t>長庚醫院</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傳出因院內醫師與行政職主管不當免職風波，引發董事長王說了算等內部人事管理、行政凌駕專業等治理問題與檢討聲浪</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雲林長庚更因此爆發缺急診醫師之危機恐影響民眾就醫權益。</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tc>
              </a:tr>
              <a:tr h="370840">
                <a:tc>
                  <a:txBody>
                    <a:bodyPr/>
                    <a:lstStyle/>
                    <a:p>
                      <a:pPr algn="ctr"/>
                      <a:r>
                        <a:rPr lang="en-US" altLang="zh-TW" sz="1600" b="0" dirty="0" smtClean="0">
                          <a:latin typeface="Arial" panose="020B0604020202020204" pitchFamily="34" charset="0"/>
                          <a:ea typeface="標楷體" panose="03000509000000000000" pitchFamily="65" charset="-120"/>
                          <a:cs typeface="Arial" panose="020B0604020202020204" pitchFamily="34" charset="0"/>
                        </a:rPr>
                        <a:t>106</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 </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 </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09</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rgbClr val="00B050"/>
                          </a:solidFill>
                          <a:latin typeface="Arial" panose="020B0604020202020204" pitchFamily="34" charset="0"/>
                          <a:ea typeface="標楷體" panose="03000509000000000000" pitchFamily="65" charset="-120"/>
                          <a:cs typeface="Arial" panose="020B0604020202020204" pitchFamily="34" charset="0"/>
                        </a:rPr>
                        <a:t>林口長庚</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發生醫師疑似濫用子宮鏡檢查，導致嬰兒早產死亡之醫糾案，健保署分析大數據資料亦發現該院子宮鏡受檢比率高出其他醫院</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3</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倍，子宮鏡受檢病人數更占全國一半</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tc>
              </a:tr>
              <a:tr h="370840">
                <a:tc>
                  <a:txBody>
                    <a:bodyPr/>
                    <a:lstStyle/>
                    <a:p>
                      <a:pPr algn="ctr"/>
                      <a:r>
                        <a:rPr lang="en-US" altLang="zh-TW" sz="1600" b="0" dirty="0" smtClean="0">
                          <a:latin typeface="Arial" panose="020B0604020202020204" pitchFamily="34" charset="0"/>
                          <a:ea typeface="標楷體" panose="03000509000000000000" pitchFamily="65" charset="-120"/>
                          <a:cs typeface="Arial" panose="020B0604020202020204" pitchFamily="34" charset="0"/>
                        </a:rPr>
                        <a:t>106</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 </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 </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10</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dirty="0" smtClean="0">
                          <a:solidFill>
                            <a:schemeClr val="accent6">
                              <a:lumMod val="75000"/>
                            </a:schemeClr>
                          </a:solidFill>
                          <a:latin typeface="Arial" panose="020B0604020202020204" pitchFamily="34" charset="0"/>
                          <a:ea typeface="標楷體" panose="03000509000000000000" pitchFamily="65" charset="-120"/>
                          <a:cs typeface="Arial" panose="020B0604020202020204" pitchFamily="34" charset="0"/>
                        </a:rPr>
                        <a:t>馬偕醫院</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董事長劉伯恩被爆涉嫌私設</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「馬偕全球生物科技公司」、「馬偕真理公司」、「馬偕管理顧問公司」</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等三家</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公司自肥、新竹兒童醫院</a:t>
                      </a:r>
                      <a:r>
                        <a:rPr lang="en-US" altLang="zh-TW"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BOT</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案違反章程等涉及背信圖利之嫌。</a:t>
                      </a:r>
                      <a:endParaRPr lang="zh-TW" altLang="en-US" sz="1600" b="0" kern="1200" dirty="0">
                        <a:solidFill>
                          <a:schemeClr val="dk1"/>
                        </a:solidFill>
                        <a:latin typeface="Arial" panose="020B0604020202020204" pitchFamily="34" charset="0"/>
                        <a:ea typeface="標楷體" panose="03000509000000000000" pitchFamily="65" charset="-120"/>
                        <a:cs typeface="Arial" panose="020B0604020202020204" pitchFamily="34" charset="0"/>
                      </a:endParaRPr>
                    </a:p>
                  </a:txBody>
                  <a:tcPr/>
                </a:tc>
              </a:tr>
              <a:tr h="370840">
                <a:tc>
                  <a:txBody>
                    <a:bodyPr/>
                    <a:lstStyle/>
                    <a:p>
                      <a:pPr algn="ctr"/>
                      <a:r>
                        <a:rPr lang="en-US" altLang="zh-TW" sz="1600" b="0" dirty="0" smtClean="0">
                          <a:latin typeface="Arial" panose="020B0604020202020204" pitchFamily="34" charset="0"/>
                          <a:ea typeface="標楷體" panose="03000509000000000000" pitchFamily="65" charset="-120"/>
                          <a:cs typeface="Arial" panose="020B0604020202020204" pitchFamily="34" charset="0"/>
                        </a:rPr>
                        <a:t>106</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 </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a:t>
                      </a:r>
                      <a:r>
                        <a:rPr lang="zh-TW" altLang="en-US" sz="1600" b="0" dirty="0" smtClean="0">
                          <a:latin typeface="Arial" panose="020B0604020202020204" pitchFamily="34" charset="0"/>
                          <a:ea typeface="標楷體" panose="03000509000000000000" pitchFamily="65" charset="-120"/>
                          <a:cs typeface="Arial" panose="020B0604020202020204" pitchFamily="34" charset="0"/>
                        </a:rPr>
                        <a:t> </a:t>
                      </a:r>
                      <a:r>
                        <a:rPr lang="en-US" altLang="zh-TW" sz="1600" b="0" dirty="0" smtClean="0">
                          <a:latin typeface="Arial" panose="020B0604020202020204" pitchFamily="34" charset="0"/>
                          <a:ea typeface="標楷體" panose="03000509000000000000" pitchFamily="65" charset="-120"/>
                          <a:cs typeface="Arial" panose="020B0604020202020204" pitchFamily="34" charset="0"/>
                        </a:rPr>
                        <a:t>12</a:t>
                      </a:r>
                      <a:endParaRPr lang="zh-TW" altLang="en-US" sz="1600" b="0" dirty="0">
                        <a:latin typeface="Arial" panose="020B0604020202020204" pitchFamily="34" charset="0"/>
                        <a:ea typeface="標楷體" panose="03000509000000000000" pitchFamily="65" charset="-12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kern="1200" dirty="0" smtClean="0">
                          <a:solidFill>
                            <a:schemeClr val="accent2">
                              <a:lumMod val="75000"/>
                            </a:schemeClr>
                          </a:solidFill>
                          <a:latin typeface="Arial" panose="020B0604020202020204" pitchFamily="34" charset="0"/>
                          <a:ea typeface="標楷體" panose="03000509000000000000" pitchFamily="65" charset="-120"/>
                          <a:cs typeface="Arial" panose="020B0604020202020204" pitchFamily="34" charset="0"/>
                        </a:rPr>
                        <a:t>礦工醫院</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爆出</a:t>
                      </a:r>
                      <a:r>
                        <a:rPr lang="zh-TW" altLang="en-US" sz="1600" b="0" kern="1200" dirty="0" smtClean="0">
                          <a:solidFill>
                            <a:schemeClr val="dk1"/>
                          </a:solidFill>
                          <a:latin typeface="Arial" panose="020B0604020202020204" pitchFamily="34" charset="0"/>
                          <a:ea typeface="標楷體" panose="03000509000000000000" pitchFamily="65" charset="-120"/>
                          <a:cs typeface="Arial" panose="020B0604020202020204" pitchFamily="34" charset="0"/>
                        </a:rPr>
                        <a:t>醫院高層向廠商收回扣爭議。</a:t>
                      </a:r>
                      <a:endParaRPr lang="zh-TW" altLang="en-US" sz="1600" b="0" kern="1200" dirty="0">
                        <a:solidFill>
                          <a:schemeClr val="dk1"/>
                        </a:solidFill>
                        <a:latin typeface="Arial" panose="020B0604020202020204" pitchFamily="34" charset="0"/>
                        <a:ea typeface="標楷體" panose="03000509000000000000" pitchFamily="65" charset="-120"/>
                        <a:cs typeface="Arial" panose="020B0604020202020204" pitchFamily="34" charset="0"/>
                      </a:endParaRPr>
                    </a:p>
                  </a:txBody>
                  <a:tcPr/>
                </a:tc>
              </a:tr>
            </a:tbl>
          </a:graphicData>
        </a:graphic>
      </p:graphicFrame>
      <p:sp>
        <p:nvSpPr>
          <p:cNvPr id="4" name="文字方塊 3"/>
          <p:cNvSpPr txBox="1"/>
          <p:nvPr/>
        </p:nvSpPr>
        <p:spPr>
          <a:xfrm>
            <a:off x="388845" y="238123"/>
            <a:ext cx="981076" cy="369332"/>
          </a:xfrm>
          <a:prstGeom prst="rect">
            <a:avLst/>
          </a:prstGeom>
          <a:solidFill>
            <a:schemeClr val="accent6">
              <a:lumMod val="75000"/>
            </a:schemeClr>
          </a:solidFill>
        </p:spPr>
        <p:txBody>
          <a:bodyPr wrap="square" rtlCol="0">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附件一</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529733" y="106574"/>
            <a:ext cx="9289115" cy="707886"/>
          </a:xfrm>
          <a:prstGeom prst="rect">
            <a:avLst/>
          </a:prstGeom>
          <a:noFill/>
        </p:spPr>
        <p:txBody>
          <a:bodyPr wrap="square" rtlCol="0">
            <a:spAutoFit/>
          </a:bodyPr>
          <a:lstStyle/>
          <a:p>
            <a:pPr algn="ctr"/>
            <a:r>
              <a:rPr lang="zh-TW" altLang="zh-TW" sz="4000" b="1" dirty="0" smtClean="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財團法人</a:t>
            </a:r>
            <a:r>
              <a:rPr lang="zh-TW" altLang="zh-TW" sz="4000" b="1" dirty="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醫院治理弊端事件</a:t>
            </a:r>
            <a:r>
              <a:rPr lang="zh-TW" altLang="zh-TW" sz="4000" b="1" dirty="0" smtClean="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簿</a:t>
            </a:r>
            <a:endParaRPr lang="zh-TW" altLang="en-US" sz="2800" b="1" dirty="0">
              <a:ln>
                <a:solidFill>
                  <a:schemeClr val="bg1"/>
                </a:solidFill>
              </a:ln>
              <a:solidFill>
                <a:schemeClr val="accent1"/>
              </a:solidFill>
              <a:effectLst>
                <a:outerShdw blurRad="38100" dist="38100" dir="2700000" algn="tl">
                  <a:srgbClr val="000000">
                    <a:alpha val="43137"/>
                  </a:srgbClr>
                </a:outerShdw>
              </a:effectLst>
              <a:latin typeface="華康粗黑體" panose="020B0709000000000000" pitchFamily="49" charset="-120"/>
              <a:ea typeface="華康粗黑體" panose="020B0709000000000000" pitchFamily="49" charset="-120"/>
            </a:endParaRPr>
          </a:p>
        </p:txBody>
      </p:sp>
      <p:sp>
        <p:nvSpPr>
          <p:cNvPr id="12" name="投影片編號版面配置區 20"/>
          <p:cNvSpPr>
            <a:spLocks noGrp="1"/>
          </p:cNvSpPr>
          <p:nvPr>
            <p:ph type="sldNum" sz="quarter" idx="12"/>
          </p:nvPr>
        </p:nvSpPr>
        <p:spPr>
          <a:xfrm>
            <a:off x="10801350" y="6458090"/>
            <a:ext cx="914400" cy="320040"/>
          </a:xfrm>
        </p:spPr>
        <p:txBody>
          <a:bodyPr/>
          <a:lstStyle/>
          <a:p>
            <a:r>
              <a:rPr lang="en-US" altLang="zh-TW" sz="1400" dirty="0" smtClean="0">
                <a:latin typeface="Tahoma" panose="020B0604030504040204" pitchFamily="34" charset="0"/>
                <a:cs typeface="Tahoma" panose="020B0604030504040204" pitchFamily="34" charset="0"/>
              </a:rPr>
              <a:t>1</a:t>
            </a:r>
            <a:endParaRPr lang="zh-TW" altLang="en-US" sz="1400" dirty="0">
              <a:latin typeface="Tahoma" panose="020B0604030504040204" pitchFamily="34" charset="0"/>
              <a:cs typeface="Tahoma" panose="020B0604030504040204" pitchFamily="34" charset="0"/>
            </a:endParaRPr>
          </a:p>
        </p:txBody>
      </p:sp>
      <p:pic>
        <p:nvPicPr>
          <p:cNvPr id="13" name="圖片 12"/>
          <p:cNvPicPr>
            <a:picLocks noChangeAspect="1"/>
          </p:cNvPicPr>
          <p:nvPr/>
        </p:nvPicPr>
        <p:blipFill>
          <a:blip r:embed="rId3"/>
          <a:stretch>
            <a:fillRect/>
          </a:stretch>
        </p:blipFill>
        <p:spPr>
          <a:xfrm>
            <a:off x="8705805" y="347456"/>
            <a:ext cx="419926" cy="419061"/>
          </a:xfrm>
          <a:prstGeom prst="rect">
            <a:avLst/>
          </a:prstGeom>
          <a:effectLst>
            <a:outerShdw blurRad="50800" dist="38100" dir="2700000" algn="tl" rotWithShape="0">
              <a:prstClr val="black">
                <a:alpha val="40000"/>
              </a:prstClr>
            </a:outerShdw>
          </a:effectLst>
        </p:spPr>
      </p:pic>
      <p:sp>
        <p:nvSpPr>
          <p:cNvPr id="14" name="文字方塊 13"/>
          <p:cNvSpPr txBox="1"/>
          <p:nvPr/>
        </p:nvSpPr>
        <p:spPr>
          <a:xfrm>
            <a:off x="9125731" y="475906"/>
            <a:ext cx="1809750" cy="338554"/>
          </a:xfrm>
          <a:prstGeom prst="rect">
            <a:avLst/>
          </a:prstGeom>
          <a:noFill/>
        </p:spPr>
        <p:txBody>
          <a:bodyPr wrap="square" rtlCol="0">
            <a:spAutoFit/>
          </a:bodyPr>
          <a:lstStyle/>
          <a:p>
            <a:pPr algn="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醫改會整理 </a:t>
            </a:r>
            <a:r>
              <a:rPr lang="en-US" altLang="zh-TW" sz="1600" b="1" dirty="0" smtClean="0">
                <a:solidFill>
                  <a:schemeClr val="bg1">
                    <a:lumMod val="50000"/>
                  </a:schemeClr>
                </a:solidFill>
                <a:latin typeface="微軟正黑體" panose="020B0604030504040204" pitchFamily="34" charset="-120"/>
                <a:ea typeface="微軟正黑體" panose="020B0604030504040204" pitchFamily="34" charset="-120"/>
              </a:rPr>
              <a:t>107.2</a:t>
            </a:r>
            <a:endParaRPr lang="zh-TW" altLang="en-US" sz="1600" b="1"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1026" name="Picture 2" descr="相關圖片"/>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13837">
            <a:off x="10930142" y="36584"/>
            <a:ext cx="1040803" cy="104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65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4822310" y="4472555"/>
            <a:ext cx="7046686" cy="869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p:nvSpPr>
        <p:spPr>
          <a:xfrm>
            <a:off x="4789714" y="1723379"/>
            <a:ext cx="7046686" cy="8608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3390595" y="75076"/>
            <a:ext cx="5633662" cy="923330"/>
          </a:xfrm>
          <a:prstGeom prst="rect">
            <a:avLst/>
          </a:prstGeom>
          <a:noFill/>
        </p:spPr>
        <p:txBody>
          <a:bodyPr wrap="square" rtlCol="0">
            <a:spAutoFit/>
          </a:bodyPr>
          <a:lstStyle/>
          <a:p>
            <a:pPr algn="ctr"/>
            <a:r>
              <a:rPr lang="zh-TW" altLang="en-US" sz="5400" b="1" dirty="0" smtClean="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醫療法修什麼？</a:t>
            </a:r>
            <a:endParaRPr lang="zh-TW" altLang="en-US" sz="5400" b="1" dirty="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endParaRPr>
          </a:p>
        </p:txBody>
      </p:sp>
      <p:sp>
        <p:nvSpPr>
          <p:cNvPr id="4" name="標題 3"/>
          <p:cNvSpPr>
            <a:spLocks noGrp="1"/>
          </p:cNvSpPr>
          <p:nvPr>
            <p:ph type="title"/>
          </p:nvPr>
        </p:nvSpPr>
        <p:spPr/>
        <p:txBody>
          <a:bodyPr>
            <a:normAutofit/>
          </a:bodyPr>
          <a:lstStyle/>
          <a:p>
            <a:pPr>
              <a:lnSpc>
                <a:spcPct val="150000"/>
              </a:lnSpc>
            </a:pPr>
            <a:r>
              <a:rPr lang="en-US" altLang="zh-TW" sz="2800" dirty="0" smtClean="0">
                <a:latin typeface="華康儷粗圓" panose="020F0709000000000000" pitchFamily="49" charset="-120"/>
                <a:ea typeface="華康儷粗圓" panose="020F0709000000000000" pitchFamily="49" charset="-120"/>
              </a:rPr>
              <a:t>《</a:t>
            </a:r>
            <a:r>
              <a:rPr lang="zh-TW" altLang="en-US" sz="2800" dirty="0" smtClean="0">
                <a:latin typeface="華康儷粗圓" panose="020F0709000000000000" pitchFamily="49" charset="-120"/>
                <a:ea typeface="華康儷粗圓" panose="020F0709000000000000" pitchFamily="49" charset="-120"/>
              </a:rPr>
              <a:t>醫療法</a:t>
            </a:r>
            <a:r>
              <a:rPr lang="en-US" altLang="zh-TW" sz="2800" dirty="0" smtClean="0">
                <a:latin typeface="華康儷粗圓" panose="020F0709000000000000" pitchFamily="49" charset="-120"/>
                <a:ea typeface="華康儷粗圓" panose="020F0709000000000000" pitchFamily="49" charset="-120"/>
              </a:rPr>
              <a:t>》</a:t>
            </a:r>
            <a:r>
              <a:rPr lang="zh-TW" altLang="en-US" sz="2800" dirty="0" smtClean="0">
                <a:latin typeface="華康儷粗圓" panose="020F0709000000000000" pitchFamily="49" charset="-120"/>
                <a:ea typeface="華康儷粗圓" panose="020F0709000000000000" pitchFamily="49" charset="-120"/>
              </a:rPr>
              <a:t>修法後，</a:t>
            </a:r>
            <a:r>
              <a:rPr lang="en-US" altLang="zh-TW" sz="2800" dirty="0" smtClean="0">
                <a:latin typeface="華康儷粗圓" panose="020F0709000000000000" pitchFamily="49" charset="-120"/>
                <a:ea typeface="華康儷粗圓" panose="020F0709000000000000" pitchFamily="49" charset="-120"/>
              </a:rPr>
              <a:t/>
            </a:r>
            <a:br>
              <a:rPr lang="en-US" altLang="zh-TW" sz="2800" dirty="0" smtClean="0">
                <a:latin typeface="華康儷粗圓" panose="020F0709000000000000" pitchFamily="49" charset="-120"/>
                <a:ea typeface="華康儷粗圓" panose="020F0709000000000000" pitchFamily="49" charset="-120"/>
              </a:rPr>
            </a:br>
            <a:r>
              <a:rPr lang="zh-TW" altLang="en-US" sz="2800" dirty="0" smtClean="0">
                <a:solidFill>
                  <a:srgbClr val="FFFF00"/>
                </a:solidFill>
                <a:latin typeface="華康儷粗圓" panose="020F0709000000000000" pitchFamily="49" charset="-120"/>
                <a:ea typeface="華康儷粗圓" panose="020F0709000000000000" pitchFamily="49" charset="-120"/>
              </a:rPr>
              <a:t>財團法人醫院董事會治理</a:t>
            </a:r>
            <a:r>
              <a:rPr lang="zh-TW" altLang="en-US" sz="2800" dirty="0" smtClean="0">
                <a:latin typeface="華康儷粗圓" panose="020F0709000000000000" pitchFamily="49" charset="-120"/>
                <a:ea typeface="華康儷粗圓" panose="020F0709000000000000" pitchFamily="49" charset="-120"/>
              </a:rPr>
              <a:t>會有什麼改變？</a:t>
            </a:r>
            <a:endParaRPr lang="zh-TW" altLang="en-US" sz="2800" dirty="0">
              <a:latin typeface="華康儷粗圓" panose="020F0709000000000000" pitchFamily="49" charset="-120"/>
              <a:ea typeface="華康儷粗圓" panose="020F0709000000000000" pitchFamily="49" charset="-120"/>
            </a:endParaRPr>
          </a:p>
        </p:txBody>
      </p:sp>
      <p:sp>
        <p:nvSpPr>
          <p:cNvPr id="7" name="文字方塊 6"/>
          <p:cNvSpPr txBox="1"/>
          <p:nvPr/>
        </p:nvSpPr>
        <p:spPr>
          <a:xfrm>
            <a:off x="800100" y="1666875"/>
            <a:ext cx="3667125" cy="584775"/>
          </a:xfrm>
          <a:prstGeom prst="rect">
            <a:avLst/>
          </a:prstGeom>
          <a:noFill/>
        </p:spPr>
        <p:txBody>
          <a:bodyPr wrap="square" rtlCol="0">
            <a:spAutoFit/>
          </a:bodyPr>
          <a:lstStyle/>
          <a:p>
            <a:pPr algn="ctr"/>
            <a:r>
              <a:rPr lang="en-US" altLang="zh-TW"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Part</a:t>
            </a:r>
            <a:r>
              <a:rPr lang="zh-TW" altLang="en-US"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 </a:t>
            </a:r>
            <a:r>
              <a:rPr lang="en-US" altLang="zh-TW"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1</a:t>
            </a:r>
            <a:endParaRPr lang="zh-TW" altLang="en-US" sz="3200" dirty="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endParaRPr>
          </a:p>
        </p:txBody>
      </p:sp>
      <p:sp>
        <p:nvSpPr>
          <p:cNvPr id="10" name="文字方塊 9"/>
          <p:cNvSpPr txBox="1"/>
          <p:nvPr/>
        </p:nvSpPr>
        <p:spPr>
          <a:xfrm>
            <a:off x="209550" y="238125"/>
            <a:ext cx="1219200" cy="369332"/>
          </a:xfrm>
          <a:prstGeom prst="rect">
            <a:avLst/>
          </a:prstGeom>
          <a:solidFill>
            <a:schemeClr val="accent6">
              <a:lumMod val="75000"/>
            </a:schemeClr>
          </a:solidFill>
        </p:spPr>
        <p:txBody>
          <a:bodyPr wrap="square" rtlCol="0">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附件二</a:t>
            </a:r>
            <a:r>
              <a:rPr lang="en-US" altLang="zh-TW" b="1" dirty="0" smtClean="0">
                <a:solidFill>
                  <a:schemeClr val="bg1"/>
                </a:solidFill>
                <a:latin typeface="微軟正黑體" panose="020B0604030504040204" pitchFamily="34" charset="-120"/>
                <a:ea typeface="微軟正黑體" panose="020B0604030504040204" pitchFamily="34" charset="-120"/>
              </a:rPr>
              <a:t>-1</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14" name="投影片編號版面配置區 20"/>
          <p:cNvSpPr>
            <a:spLocks noGrp="1"/>
          </p:cNvSpPr>
          <p:nvPr>
            <p:ph type="sldNum" sz="quarter" idx="12"/>
          </p:nvPr>
        </p:nvSpPr>
        <p:spPr>
          <a:xfrm>
            <a:off x="10801350" y="6414551"/>
            <a:ext cx="914400" cy="320040"/>
          </a:xfrm>
        </p:spPr>
        <p:txBody>
          <a:bodyPr/>
          <a:lstStyle/>
          <a:p>
            <a:r>
              <a:rPr lang="en-US" altLang="zh-TW" sz="1400" dirty="0" smtClean="0">
                <a:latin typeface="Tahoma" panose="020B0604030504040204" pitchFamily="34" charset="0"/>
                <a:cs typeface="Tahoma" panose="020B0604030504040204" pitchFamily="34" charset="0"/>
              </a:rPr>
              <a:t>2</a:t>
            </a:r>
            <a:endParaRPr lang="zh-TW" altLang="en-US" sz="1400" dirty="0">
              <a:latin typeface="Tahoma" panose="020B0604030504040204" pitchFamily="34" charset="0"/>
              <a:cs typeface="Tahoma" panose="020B0604030504040204" pitchFamily="34" charset="0"/>
            </a:endParaRPr>
          </a:p>
        </p:txBody>
      </p:sp>
      <p:pic>
        <p:nvPicPr>
          <p:cNvPr id="15" name="圖片 14"/>
          <p:cNvPicPr>
            <a:picLocks noChangeAspect="1"/>
          </p:cNvPicPr>
          <p:nvPr/>
        </p:nvPicPr>
        <p:blipFill>
          <a:blip r:embed="rId3"/>
          <a:stretch>
            <a:fillRect/>
          </a:stretch>
        </p:blipFill>
        <p:spPr>
          <a:xfrm>
            <a:off x="9187543" y="6315530"/>
            <a:ext cx="419926" cy="419061"/>
          </a:xfrm>
          <a:prstGeom prst="rect">
            <a:avLst/>
          </a:prstGeom>
          <a:effectLst>
            <a:outerShdw blurRad="50800" dist="38100" dir="2700000" algn="tl" rotWithShape="0">
              <a:prstClr val="black">
                <a:alpha val="40000"/>
              </a:prstClr>
            </a:outerShdw>
          </a:effectLst>
        </p:spPr>
      </p:pic>
      <p:sp>
        <p:nvSpPr>
          <p:cNvPr id="16" name="文字方塊 15"/>
          <p:cNvSpPr txBox="1"/>
          <p:nvPr/>
        </p:nvSpPr>
        <p:spPr>
          <a:xfrm>
            <a:off x="9586171" y="6406923"/>
            <a:ext cx="1809750" cy="338554"/>
          </a:xfrm>
          <a:prstGeom prst="rect">
            <a:avLst/>
          </a:prstGeom>
          <a:noFill/>
        </p:spPr>
        <p:txBody>
          <a:bodyPr wrap="square" rtlCol="0">
            <a:spAutoFit/>
          </a:bodyPr>
          <a:lstStyle/>
          <a:p>
            <a:pPr algn="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醫改會整理 </a:t>
            </a:r>
            <a:r>
              <a:rPr lang="en-US" altLang="zh-TW" sz="1600" b="1" dirty="0" smtClean="0">
                <a:solidFill>
                  <a:schemeClr val="bg1">
                    <a:lumMod val="50000"/>
                  </a:schemeClr>
                </a:solidFill>
                <a:latin typeface="微軟正黑體" panose="020B0604030504040204" pitchFamily="34" charset="-120"/>
                <a:ea typeface="微軟正黑體" panose="020B0604030504040204" pitchFamily="34" charset="-120"/>
              </a:rPr>
              <a:t>107.2</a:t>
            </a:r>
            <a:endParaRPr lang="zh-TW" altLang="en-US"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845222" y="1144813"/>
            <a:ext cx="1230085" cy="523220"/>
          </a:xfrm>
          <a:prstGeom prst="rect">
            <a:avLst/>
          </a:prstGeom>
          <a:noFill/>
        </p:spPr>
        <p:txBody>
          <a:bodyPr wrap="square" rtlCol="0">
            <a:spAutoFit/>
          </a:bodyPr>
          <a:lstStyle/>
          <a:p>
            <a:r>
              <a:rPr lang="zh-TW" altLang="en-US" sz="2800" b="1" dirty="0" smtClean="0">
                <a:solidFill>
                  <a:schemeClr val="bg1">
                    <a:lumMod val="50000"/>
                  </a:schemeClr>
                </a:solidFill>
                <a:latin typeface="微軟正黑體" panose="020B0604030504040204" pitchFamily="34" charset="-120"/>
                <a:ea typeface="微軟正黑體" panose="020B0604030504040204" pitchFamily="34" charset="-120"/>
              </a:rPr>
              <a:t>現</a:t>
            </a:r>
            <a:r>
              <a:rPr lang="zh-TW" altLang="en-US" sz="2800" b="1" dirty="0">
                <a:solidFill>
                  <a:schemeClr val="bg1">
                    <a:lumMod val="50000"/>
                  </a:schemeClr>
                </a:solidFill>
                <a:latin typeface="微軟正黑體" panose="020B0604030504040204" pitchFamily="34" charset="-120"/>
                <a:ea typeface="微軟正黑體" panose="020B0604030504040204" pitchFamily="34" charset="-120"/>
              </a:rPr>
              <a:t>制</a:t>
            </a:r>
          </a:p>
        </p:txBody>
      </p:sp>
      <p:sp>
        <p:nvSpPr>
          <p:cNvPr id="21" name="文字方塊 20"/>
          <p:cNvSpPr txBox="1"/>
          <p:nvPr/>
        </p:nvSpPr>
        <p:spPr>
          <a:xfrm>
            <a:off x="9343490" y="1144813"/>
            <a:ext cx="1368376" cy="523220"/>
          </a:xfrm>
          <a:prstGeom prst="rect">
            <a:avLst/>
          </a:prstGeom>
          <a:noFill/>
        </p:spPr>
        <p:txBody>
          <a:bodyPr wrap="square" rtlCol="0">
            <a:spAutoFit/>
          </a:bodyPr>
          <a:lstStyle/>
          <a:p>
            <a:r>
              <a:rPr lang="zh-TW" altLang="en-US" sz="2800" b="1" dirty="0" smtClean="0">
                <a:solidFill>
                  <a:schemeClr val="bg1">
                    <a:lumMod val="50000"/>
                  </a:schemeClr>
                </a:solidFill>
                <a:latin typeface="微軟正黑體" panose="020B0604030504040204" pitchFamily="34" charset="-120"/>
                <a:ea typeface="微軟正黑體" panose="020B0604030504040204" pitchFamily="34" charset="-120"/>
              </a:rPr>
              <a:t>修法後</a:t>
            </a:r>
            <a:endParaRPr lang="zh-TW" altLang="en-US" sz="2800" b="1"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19" name="直線接點 18"/>
          <p:cNvCxnSpPr/>
          <p:nvPr/>
        </p:nvCxnSpPr>
        <p:spPr>
          <a:xfrm flipV="1">
            <a:off x="4789714" y="1714284"/>
            <a:ext cx="7046686" cy="1819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向右箭號 19"/>
          <p:cNvSpPr/>
          <p:nvPr/>
        </p:nvSpPr>
        <p:spPr>
          <a:xfrm>
            <a:off x="7658599" y="5529813"/>
            <a:ext cx="596967" cy="49155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5155359" y="1865354"/>
            <a:ext cx="2160407" cy="584775"/>
          </a:xfrm>
          <a:prstGeom prst="rect">
            <a:avLst/>
          </a:prstGeom>
          <a:noFill/>
        </p:spPr>
        <p:txBody>
          <a:bodyPr wrap="square" rtlCol="0">
            <a:spAutoFit/>
          </a:bodyPr>
          <a:lstStyle/>
          <a:p>
            <a:r>
              <a:rPr lang="zh-TW" altLang="en-US" sz="3200" b="1" dirty="0" smtClean="0">
                <a:solidFill>
                  <a:schemeClr val="accent1"/>
                </a:solidFill>
                <a:latin typeface="微軟正黑體" panose="020B0604030504040204" pitchFamily="34" charset="-120"/>
                <a:ea typeface="微軟正黑體" panose="020B0604030504040204" pitchFamily="34" charset="-120"/>
              </a:rPr>
              <a:t>無</a:t>
            </a:r>
            <a:r>
              <a:rPr lang="zh-TW" altLang="en-US" sz="2400" b="1" dirty="0" smtClean="0">
                <a:latin typeface="微軟正黑體" panose="020B0604030504040204" pitchFamily="34" charset="-120"/>
                <a:ea typeface="微軟正黑體" panose="020B0604030504040204" pitchFamily="34" charset="-120"/>
              </a:rPr>
              <a:t>員工董事</a:t>
            </a:r>
            <a:endParaRPr lang="zh-TW" altLang="en-US" sz="2400" b="1" dirty="0">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9045369" y="1878054"/>
            <a:ext cx="2160407" cy="584775"/>
          </a:xfrm>
          <a:prstGeom prst="rect">
            <a:avLst/>
          </a:prstGeom>
          <a:noFill/>
        </p:spPr>
        <p:txBody>
          <a:bodyPr wrap="square" rtlCol="0">
            <a:spAutoFit/>
          </a:bodyPr>
          <a:lstStyle/>
          <a:p>
            <a:r>
              <a:rPr lang="zh-TW" altLang="en-US" sz="3200" b="1" dirty="0" smtClean="0">
                <a:solidFill>
                  <a:schemeClr val="accent1"/>
                </a:solidFill>
                <a:latin typeface="微軟正黑體" panose="020B0604030504040204" pitchFamily="34" charset="-120"/>
                <a:ea typeface="微軟正黑體" panose="020B0604030504040204" pitchFamily="34" charset="-120"/>
              </a:rPr>
              <a:t>有</a:t>
            </a:r>
            <a:r>
              <a:rPr lang="zh-TW" altLang="en-US" sz="2400" b="1" dirty="0" smtClean="0">
                <a:latin typeface="微軟正黑體" panose="020B0604030504040204" pitchFamily="34" charset="-120"/>
                <a:ea typeface="微軟正黑體" panose="020B0604030504040204" pitchFamily="34" charset="-120"/>
              </a:rPr>
              <a:t>員工董事</a:t>
            </a:r>
            <a:endParaRPr lang="zh-TW" altLang="en-US" sz="2400" b="1" dirty="0">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5014914" y="4638373"/>
            <a:ext cx="2651237" cy="584775"/>
          </a:xfrm>
          <a:prstGeom prst="rect">
            <a:avLst/>
          </a:prstGeom>
          <a:noFill/>
        </p:spPr>
        <p:txBody>
          <a:bodyPr wrap="square" rtlCol="0">
            <a:spAutoFit/>
          </a:bodyPr>
          <a:lstStyle/>
          <a:p>
            <a:r>
              <a:rPr lang="zh-TW" altLang="en-US" sz="3200" b="1" dirty="0" smtClean="0">
                <a:solidFill>
                  <a:schemeClr val="accent1"/>
                </a:solidFill>
                <a:latin typeface="微軟正黑體" panose="020B0604030504040204" pitchFamily="34" charset="-120"/>
                <a:ea typeface="微軟正黑體" panose="020B0604030504040204" pitchFamily="34" charset="-120"/>
              </a:rPr>
              <a:t>不用</a:t>
            </a:r>
            <a:r>
              <a:rPr lang="zh-TW" altLang="en-US" sz="2400" b="1" dirty="0" smtClean="0">
                <a:latin typeface="微軟正黑體" panose="020B0604030504040204" pitchFamily="34" charset="-120"/>
                <a:ea typeface="微軟正黑體" panose="020B0604030504040204" pitchFamily="34" charset="-120"/>
              </a:rPr>
              <a:t>設監察人</a:t>
            </a:r>
            <a:endParaRPr lang="zh-TW" altLang="en-US" sz="2400" b="1" dirty="0">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9026980" y="4606014"/>
            <a:ext cx="2387992" cy="584775"/>
          </a:xfrm>
          <a:prstGeom prst="rect">
            <a:avLst/>
          </a:prstGeom>
          <a:noFill/>
        </p:spPr>
        <p:txBody>
          <a:bodyPr wrap="square" rtlCol="0">
            <a:spAutoFit/>
          </a:bodyPr>
          <a:lstStyle/>
          <a:p>
            <a:r>
              <a:rPr lang="zh-TW" altLang="en-US" sz="3200" b="1" dirty="0" smtClean="0">
                <a:solidFill>
                  <a:schemeClr val="accent1"/>
                </a:solidFill>
                <a:latin typeface="微軟正黑體" panose="020B0604030504040204" pitchFamily="34" charset="-120"/>
                <a:ea typeface="微軟正黑體" panose="020B0604030504040204" pitchFamily="34" charset="-120"/>
              </a:rPr>
              <a:t>要</a:t>
            </a:r>
            <a:r>
              <a:rPr lang="zh-TW" altLang="en-US" sz="2400" b="1" dirty="0" smtClean="0">
                <a:latin typeface="微軟正黑體" panose="020B0604030504040204" pitchFamily="34" charset="-120"/>
                <a:ea typeface="微軟正黑體" panose="020B0604030504040204" pitchFamily="34" charset="-120"/>
              </a:rPr>
              <a:t>設監察人</a:t>
            </a:r>
            <a:endParaRPr lang="zh-TW" altLang="en-US" sz="2400" b="1" dirty="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5014914" y="5440308"/>
            <a:ext cx="2340991" cy="584775"/>
          </a:xfrm>
          <a:prstGeom prst="rect">
            <a:avLst/>
          </a:prstGeom>
          <a:noFill/>
        </p:spPr>
        <p:txBody>
          <a:bodyPr wrap="square" rtlCol="0">
            <a:spAutoFit/>
          </a:bodyPr>
          <a:lstStyle/>
          <a:p>
            <a:r>
              <a:rPr lang="zh-TW" altLang="en-US" sz="3200" b="1" dirty="0" smtClean="0">
                <a:solidFill>
                  <a:schemeClr val="accent1"/>
                </a:solidFill>
                <a:latin typeface="微軟正黑體" panose="020B0604030504040204" pitchFamily="34" charset="-120"/>
                <a:ea typeface="微軟正黑體" panose="020B0604030504040204" pitchFamily="34" charset="-120"/>
              </a:rPr>
              <a:t>無</a:t>
            </a:r>
            <a:r>
              <a:rPr lang="zh-TW" altLang="en-US" sz="2400" b="1" dirty="0" smtClean="0">
                <a:latin typeface="微軟正黑體" panose="020B0604030504040204" pitchFamily="34" charset="-120"/>
                <a:ea typeface="微軟正黑體" panose="020B0604030504040204" pitchFamily="34" charset="-120"/>
              </a:rPr>
              <a:t>公益監察人</a:t>
            </a:r>
            <a:endParaRPr lang="zh-TW" altLang="en-US" sz="2400" b="1" dirty="0">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8412168" y="5464618"/>
            <a:ext cx="3490907" cy="584775"/>
          </a:xfrm>
          <a:prstGeom prst="rect">
            <a:avLst/>
          </a:prstGeom>
          <a:noFill/>
        </p:spPr>
        <p:txBody>
          <a:bodyPr wrap="square" rtlCol="0">
            <a:spAutoFit/>
          </a:bodyPr>
          <a:lstStyle/>
          <a:p>
            <a:r>
              <a:rPr lang="zh-TW" altLang="en-US" sz="2400" b="1" dirty="0" smtClean="0">
                <a:latin typeface="微軟正黑體" panose="020B0604030504040204" pitchFamily="34" charset="-120"/>
                <a:ea typeface="微軟正黑體" panose="020B0604030504040204" pitchFamily="34" charset="-120"/>
              </a:rPr>
              <a:t>政府</a:t>
            </a:r>
            <a:r>
              <a:rPr lang="zh-TW" altLang="en-US" sz="3200" b="1" dirty="0" smtClean="0">
                <a:solidFill>
                  <a:schemeClr val="accent1"/>
                </a:solidFill>
                <a:latin typeface="微軟正黑體" panose="020B0604030504040204" pitchFamily="34" charset="-120"/>
                <a:ea typeface="微軟正黑體" panose="020B0604030504040204" pitchFamily="34" charset="-120"/>
              </a:rPr>
              <a:t>指派</a:t>
            </a:r>
            <a:r>
              <a:rPr lang="zh-TW" altLang="en-US" sz="2400" b="1" dirty="0" smtClean="0">
                <a:latin typeface="微軟正黑體" panose="020B0604030504040204" pitchFamily="34" charset="-120"/>
                <a:ea typeface="微軟正黑體" panose="020B0604030504040204" pitchFamily="34" charset="-120"/>
              </a:rPr>
              <a:t>公益監察人</a:t>
            </a:r>
            <a:endParaRPr lang="zh-TW" altLang="en-US" sz="2400" b="1" dirty="0">
              <a:latin typeface="微軟正黑體" panose="020B0604030504040204" pitchFamily="34" charset="-120"/>
              <a:ea typeface="微軟正黑體" panose="020B0604030504040204" pitchFamily="34" charset="-120"/>
            </a:endParaRPr>
          </a:p>
        </p:txBody>
      </p:sp>
      <p:cxnSp>
        <p:nvCxnSpPr>
          <p:cNvPr id="51" name="直線接點 50"/>
          <p:cNvCxnSpPr/>
          <p:nvPr/>
        </p:nvCxnSpPr>
        <p:spPr>
          <a:xfrm flipV="1">
            <a:off x="4802414" y="6184684"/>
            <a:ext cx="7046686" cy="1819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8255566" y="2814202"/>
            <a:ext cx="3651250" cy="1317155"/>
          </a:xfrm>
          <a:prstGeom prst="rect">
            <a:avLst/>
          </a:prstGeom>
          <a:noFill/>
        </p:spPr>
        <p:txBody>
          <a:bodyPr wrap="square" rtlCol="0">
            <a:spAutoFit/>
          </a:bodyPr>
          <a:lstStyle/>
          <a:p>
            <a:pPr algn="ctr">
              <a:lnSpc>
                <a:spcPct val="150000"/>
              </a:lnSpc>
            </a:pPr>
            <a:r>
              <a:rPr lang="zh-TW" altLang="en-US" sz="3200" b="1" dirty="0" smtClean="0">
                <a:solidFill>
                  <a:schemeClr val="accent1"/>
                </a:solidFill>
                <a:latin typeface="微軟正黑體" panose="020B0604030504040204" pitchFamily="34" charset="-120"/>
                <a:ea typeface="微軟正黑體" panose="020B0604030504040204" pitchFamily="34" charset="-120"/>
              </a:rPr>
              <a:t>增設</a:t>
            </a:r>
            <a:r>
              <a:rPr lang="zh-TW" altLang="en-US" sz="2400" b="1" dirty="0" smtClean="0">
                <a:latin typeface="微軟正黑體" panose="020B0604030504040204" pitchFamily="34" charset="-120"/>
                <a:ea typeface="微軟正黑體" panose="020B0604030504040204" pitchFamily="34" charset="-120"/>
              </a:rPr>
              <a:t>薪酬委員會、</a:t>
            </a:r>
            <a:endParaRPr lang="en-US" altLang="zh-TW" sz="2400" b="1" dirty="0" smtClean="0">
              <a:latin typeface="微軟正黑體" panose="020B0604030504040204" pitchFamily="34" charset="-120"/>
              <a:ea typeface="微軟正黑體" panose="020B0604030504040204" pitchFamily="34" charset="-120"/>
            </a:endParaRPr>
          </a:p>
          <a:p>
            <a:pPr algn="ctr">
              <a:lnSpc>
                <a:spcPct val="150000"/>
              </a:lnSpc>
            </a:pPr>
            <a:r>
              <a:rPr lang="zh-TW" altLang="en-US" sz="2400" b="1" dirty="0" smtClean="0">
                <a:latin typeface="微軟正黑體" panose="020B0604030504040204" pitchFamily="34" charset="-120"/>
                <a:ea typeface="微軟正黑體" panose="020B0604030504040204" pitchFamily="34" charset="-120"/>
              </a:rPr>
              <a:t>公益委員會</a:t>
            </a:r>
            <a:endParaRPr lang="zh-TW" altLang="en-US" sz="2400" b="1" dirty="0">
              <a:latin typeface="微軟正黑體" panose="020B0604030504040204" pitchFamily="34" charset="-120"/>
              <a:ea typeface="微軟正黑體" panose="020B0604030504040204" pitchFamily="34" charset="-120"/>
            </a:endParaRPr>
          </a:p>
        </p:txBody>
      </p:sp>
      <p:grpSp>
        <p:nvGrpSpPr>
          <p:cNvPr id="61" name="群組 60"/>
          <p:cNvGrpSpPr/>
          <p:nvPr/>
        </p:nvGrpSpPr>
        <p:grpSpPr>
          <a:xfrm>
            <a:off x="1301264" y="5040247"/>
            <a:ext cx="2726630" cy="1817753"/>
            <a:chOff x="1301264" y="5040247"/>
            <a:chExt cx="2726630" cy="1817753"/>
          </a:xfrm>
        </p:grpSpPr>
        <p:pic>
          <p:nvPicPr>
            <p:cNvPr id="2050" name="Picture 2" descr="「business meeting icon」的圖片搜尋結果"/>
            <p:cNvPicPr>
              <a:picLocks noChangeAspect="1" noChangeArrowheads="1"/>
            </p:cNvPicPr>
            <p:nvPr/>
          </p:nvPicPr>
          <p:blipFill rotWithShape="1">
            <a:blip r:embed="rId4">
              <a:clrChange>
                <a:clrFrom>
                  <a:srgbClr val="FBFBFB"/>
                </a:clrFrom>
                <a:clrTo>
                  <a:srgbClr val="FBFBFB">
                    <a:alpha val="0"/>
                  </a:srgbClr>
                </a:clrTo>
              </a:clrChange>
              <a:extLst>
                <a:ext uri="{28A0092B-C50C-407E-A947-70E740481C1C}">
                  <a14:useLocalDpi xmlns:a14="http://schemas.microsoft.com/office/drawing/2010/main" val="0"/>
                </a:ext>
              </a:extLst>
            </a:blip>
            <a:srcRect l="1687" t="15545" r="51907" b="20968"/>
            <a:stretch/>
          </p:blipFill>
          <p:spPr bwMode="auto">
            <a:xfrm>
              <a:off x="1301264" y="5040247"/>
              <a:ext cx="2726630" cy="1817753"/>
            </a:xfrm>
            <a:prstGeom prst="rect">
              <a:avLst/>
            </a:prstGeom>
            <a:noFill/>
            <a:extLst>
              <a:ext uri="{909E8E84-426E-40DD-AFC4-6F175D3DCCD1}">
                <a14:hiddenFill xmlns:a14="http://schemas.microsoft.com/office/drawing/2010/main">
                  <a:solidFill>
                    <a:srgbClr val="FFFFFF"/>
                  </a:solidFill>
                </a14:hiddenFill>
              </a:ext>
            </a:extLst>
          </p:spPr>
        </p:pic>
        <p:sp>
          <p:nvSpPr>
            <p:cNvPr id="55" name="流程圖: 延遲 54"/>
            <p:cNvSpPr/>
            <p:nvPr/>
          </p:nvSpPr>
          <p:spPr>
            <a:xfrm rot="16200000">
              <a:off x="3342614" y="6020935"/>
              <a:ext cx="503280" cy="452392"/>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4" name="圖片 53"/>
            <p:cNvPicPr>
              <a:picLocks noChangeAspect="1"/>
            </p:cNvPicPr>
            <p:nvPr/>
          </p:nvPicPr>
          <p:blipFill rotWithShape="1">
            <a:blip r:embed="rId5">
              <a:clrChange>
                <a:clrFrom>
                  <a:srgbClr val="FFFFFF"/>
                </a:clrFrom>
                <a:clrTo>
                  <a:srgbClr val="FFFFFF">
                    <a:alpha val="0"/>
                  </a:srgbClr>
                </a:clrTo>
              </a:clrChange>
              <a:duotone>
                <a:schemeClr val="accent5">
                  <a:shade val="45000"/>
                  <a:satMod val="135000"/>
                </a:schemeClr>
                <a:prstClr val="white"/>
              </a:duotone>
            </a:blip>
            <a:srcRect l="57292" t="38148" r="20208" b="37161"/>
            <a:stretch/>
          </p:blipFill>
          <p:spPr>
            <a:xfrm>
              <a:off x="3228967" y="6021363"/>
              <a:ext cx="758416" cy="541324"/>
            </a:xfrm>
            <a:prstGeom prst="rect">
              <a:avLst/>
            </a:prstGeom>
          </p:spPr>
        </p:pic>
        <p:sp>
          <p:nvSpPr>
            <p:cNvPr id="58" name="橢圓 57"/>
            <p:cNvSpPr/>
            <p:nvPr/>
          </p:nvSpPr>
          <p:spPr>
            <a:xfrm>
              <a:off x="3437965" y="5722756"/>
              <a:ext cx="340420" cy="321186"/>
            </a:xfrm>
            <a:prstGeom prst="ellipse">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pic>
          <p:nvPicPr>
            <p:cNvPr id="2052" name="Picture 4" descr="「helmet icon」的圖片搜尋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3600" y="5493493"/>
              <a:ext cx="391450" cy="39145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向右箭號 66"/>
          <p:cNvSpPr/>
          <p:nvPr/>
        </p:nvSpPr>
        <p:spPr>
          <a:xfrm>
            <a:off x="7658599" y="4615413"/>
            <a:ext cx="596967" cy="49155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向右箭號 67"/>
          <p:cNvSpPr/>
          <p:nvPr/>
        </p:nvSpPr>
        <p:spPr>
          <a:xfrm>
            <a:off x="7666185" y="3304616"/>
            <a:ext cx="596967" cy="49155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向右箭號 69"/>
          <p:cNvSpPr/>
          <p:nvPr/>
        </p:nvSpPr>
        <p:spPr>
          <a:xfrm>
            <a:off x="7689079" y="1917933"/>
            <a:ext cx="596967" cy="49155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文字方塊 70"/>
          <p:cNvSpPr txBox="1"/>
          <p:nvPr/>
        </p:nvSpPr>
        <p:spPr>
          <a:xfrm>
            <a:off x="4959713" y="2802601"/>
            <a:ext cx="2548548" cy="1384995"/>
          </a:xfrm>
          <a:prstGeom prst="rect">
            <a:avLst/>
          </a:prstGeom>
          <a:noFill/>
        </p:spPr>
        <p:txBody>
          <a:bodyPr wrap="square" rtlCol="0">
            <a:spAutoFit/>
          </a:bodyPr>
          <a:lstStyle/>
          <a:p>
            <a:pPr algn="ctr">
              <a:spcAft>
                <a:spcPts val="1200"/>
              </a:spcAft>
            </a:pPr>
            <a:r>
              <a:rPr lang="zh-TW" altLang="en-US" sz="2000" b="1" dirty="0" smtClean="0">
                <a:latin typeface="微軟正黑體" panose="020B0604030504040204" pitchFamily="34" charset="-120"/>
                <a:ea typeface="微軟正黑體" panose="020B0604030504040204" pitchFamily="34" charset="-120"/>
              </a:rPr>
              <a:t>投入多少</a:t>
            </a:r>
            <a:endParaRPr lang="en-US" altLang="zh-TW" sz="2000" b="1" dirty="0" smtClean="0">
              <a:latin typeface="微軟正黑體" panose="020B0604030504040204" pitchFamily="34" charset="-120"/>
              <a:ea typeface="微軟正黑體" panose="020B0604030504040204" pitchFamily="34" charset="-120"/>
            </a:endParaRPr>
          </a:p>
          <a:p>
            <a:pPr algn="ctr">
              <a:spcAft>
                <a:spcPts val="1200"/>
              </a:spcAft>
            </a:pPr>
            <a:r>
              <a:rPr lang="zh-TW" altLang="en-US" sz="2000" b="1" dirty="0" smtClean="0">
                <a:latin typeface="微軟正黑體" panose="020B0604030504040204" pitchFamily="34" charset="-120"/>
                <a:ea typeface="微軟正黑體" panose="020B0604030504040204" pitchFamily="34" charset="-120"/>
              </a:rPr>
              <a:t>做公益</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救血汗資源</a:t>
            </a:r>
            <a:r>
              <a:rPr lang="zh-TW" altLang="en-US" sz="2000" b="1" dirty="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endParaRPr>
          </a:p>
          <a:p>
            <a:pPr algn="ctr">
              <a:spcAft>
                <a:spcPts val="1200"/>
              </a:spcAft>
            </a:pPr>
            <a:r>
              <a:rPr lang="zh-TW" altLang="en-US" sz="2400" b="1" dirty="0" smtClean="0">
                <a:solidFill>
                  <a:srgbClr val="FF0000"/>
                </a:solidFill>
                <a:latin typeface="微軟正黑體" panose="020B0604030504040204" pitchFamily="34" charset="-120"/>
                <a:ea typeface="微軟正黑體" panose="020B0604030504040204" pitchFamily="34" charset="-120"/>
              </a:rPr>
              <a:t>醫院老闆說了算</a:t>
            </a:r>
            <a:r>
              <a:rPr lang="en-US" altLang="zh-TW" sz="2000" b="1" dirty="0" smtClean="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47281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4802414" y="5412651"/>
            <a:ext cx="7046686" cy="783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4789714" y="3342086"/>
            <a:ext cx="7046686" cy="12262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4789714" y="1723379"/>
            <a:ext cx="7046686" cy="812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標題 3"/>
          <p:cNvSpPr>
            <a:spLocks noGrp="1"/>
          </p:cNvSpPr>
          <p:nvPr>
            <p:ph type="title"/>
          </p:nvPr>
        </p:nvSpPr>
        <p:spPr>
          <a:xfrm>
            <a:off x="714375" y="2349925"/>
            <a:ext cx="3990975" cy="2456442"/>
          </a:xfrm>
        </p:spPr>
        <p:txBody>
          <a:bodyPr>
            <a:normAutofit/>
          </a:bodyPr>
          <a:lstStyle/>
          <a:p>
            <a:pPr>
              <a:lnSpc>
                <a:spcPct val="150000"/>
              </a:lnSpc>
            </a:pPr>
            <a:r>
              <a:rPr lang="en-US" altLang="zh-TW" sz="2800" dirty="0" smtClean="0">
                <a:latin typeface="華康儷粗圓" panose="020F0709000000000000" pitchFamily="49" charset="-120"/>
                <a:ea typeface="華康儷粗圓" panose="020F0709000000000000" pitchFamily="49" charset="-120"/>
              </a:rPr>
              <a:t>《</a:t>
            </a:r>
            <a:r>
              <a:rPr lang="zh-TW" altLang="en-US" sz="2800" dirty="0" smtClean="0">
                <a:latin typeface="華康儷粗圓" panose="020F0709000000000000" pitchFamily="49" charset="-120"/>
                <a:ea typeface="華康儷粗圓" panose="020F0709000000000000" pitchFamily="49" charset="-120"/>
              </a:rPr>
              <a:t>醫療法</a:t>
            </a:r>
            <a:r>
              <a:rPr lang="en-US" altLang="zh-TW" sz="2800" dirty="0" smtClean="0">
                <a:latin typeface="華康儷粗圓" panose="020F0709000000000000" pitchFamily="49" charset="-120"/>
                <a:ea typeface="華康儷粗圓" panose="020F0709000000000000" pitchFamily="49" charset="-120"/>
              </a:rPr>
              <a:t>》</a:t>
            </a:r>
            <a:r>
              <a:rPr lang="zh-TW" altLang="en-US" sz="2800" dirty="0" smtClean="0">
                <a:latin typeface="華康儷粗圓" panose="020F0709000000000000" pitchFamily="49" charset="-120"/>
                <a:ea typeface="華康儷粗圓" panose="020F0709000000000000" pitchFamily="49" charset="-120"/>
              </a:rPr>
              <a:t>修法後，</a:t>
            </a:r>
            <a:r>
              <a:rPr lang="en-US" altLang="zh-TW" sz="2800" dirty="0" smtClean="0">
                <a:latin typeface="華康儷粗圓" panose="020F0709000000000000" pitchFamily="49" charset="-120"/>
                <a:ea typeface="華康儷粗圓" panose="020F0709000000000000" pitchFamily="49" charset="-120"/>
              </a:rPr>
              <a:t/>
            </a:r>
            <a:br>
              <a:rPr lang="en-US" altLang="zh-TW" sz="2800" dirty="0" smtClean="0">
                <a:latin typeface="華康儷粗圓" panose="020F0709000000000000" pitchFamily="49" charset="-120"/>
                <a:ea typeface="華康儷粗圓" panose="020F0709000000000000" pitchFamily="49" charset="-120"/>
              </a:rPr>
            </a:br>
            <a:r>
              <a:rPr lang="zh-TW" altLang="en-US" sz="2800" dirty="0" smtClean="0">
                <a:solidFill>
                  <a:srgbClr val="FFFF00"/>
                </a:solidFill>
                <a:latin typeface="華康儷粗圓" panose="020F0709000000000000" pitchFamily="49" charset="-120"/>
                <a:ea typeface="華康儷粗圓" panose="020F0709000000000000" pitchFamily="49" charset="-120"/>
              </a:rPr>
              <a:t>醫療公益</a:t>
            </a:r>
            <a:r>
              <a:rPr lang="zh-TW" altLang="en-US" sz="2800" dirty="0">
                <a:solidFill>
                  <a:srgbClr val="FFFF00"/>
                </a:solidFill>
                <a:latin typeface="華康儷粗圓" panose="020F0709000000000000" pitchFamily="49" charset="-120"/>
                <a:ea typeface="華康儷粗圓" panose="020F0709000000000000" pitchFamily="49" charset="-120"/>
              </a:rPr>
              <a:t>責任落實</a:t>
            </a:r>
            <a:r>
              <a:rPr lang="en-US" altLang="zh-TW" sz="2800" dirty="0" smtClean="0">
                <a:solidFill>
                  <a:srgbClr val="FFFF00"/>
                </a:solidFill>
                <a:latin typeface="華康儷粗圓" panose="020F0709000000000000" pitchFamily="49" charset="-120"/>
                <a:ea typeface="華康儷粗圓" panose="020F0709000000000000" pitchFamily="49" charset="-120"/>
              </a:rPr>
              <a:t/>
            </a:r>
            <a:br>
              <a:rPr lang="en-US" altLang="zh-TW" sz="2800" dirty="0" smtClean="0">
                <a:solidFill>
                  <a:srgbClr val="FFFF00"/>
                </a:solidFill>
                <a:latin typeface="華康儷粗圓" panose="020F0709000000000000" pitchFamily="49" charset="-120"/>
                <a:ea typeface="華康儷粗圓" panose="020F0709000000000000" pitchFamily="49" charset="-120"/>
              </a:rPr>
            </a:br>
            <a:r>
              <a:rPr lang="zh-TW" altLang="en-US" sz="2800" dirty="0" smtClean="0">
                <a:solidFill>
                  <a:schemeClr val="bg1"/>
                </a:solidFill>
                <a:latin typeface="華康儷粗圓" panose="020F0709000000000000" pitchFamily="49" charset="-120"/>
                <a:ea typeface="華康儷粗圓" panose="020F0709000000000000" pitchFamily="49" charset="-120"/>
              </a:rPr>
              <a:t>有何進步？</a:t>
            </a:r>
            <a:endParaRPr lang="zh-TW" altLang="en-US" sz="2800" dirty="0">
              <a:solidFill>
                <a:schemeClr val="bg1"/>
              </a:solidFill>
              <a:latin typeface="華康儷粗圓" panose="020F0709000000000000" pitchFamily="49" charset="-120"/>
              <a:ea typeface="華康儷粗圓" panose="020F0709000000000000" pitchFamily="49" charset="-120"/>
            </a:endParaRPr>
          </a:p>
        </p:txBody>
      </p:sp>
      <p:sp>
        <p:nvSpPr>
          <p:cNvPr id="7" name="文字方塊 6"/>
          <p:cNvSpPr txBox="1"/>
          <p:nvPr/>
        </p:nvSpPr>
        <p:spPr>
          <a:xfrm>
            <a:off x="800100" y="1666875"/>
            <a:ext cx="3667125" cy="584775"/>
          </a:xfrm>
          <a:prstGeom prst="rect">
            <a:avLst/>
          </a:prstGeom>
          <a:noFill/>
        </p:spPr>
        <p:txBody>
          <a:bodyPr wrap="square" rtlCol="0">
            <a:spAutoFit/>
          </a:bodyPr>
          <a:lstStyle/>
          <a:p>
            <a:pPr algn="ctr"/>
            <a:r>
              <a:rPr lang="en-US" altLang="zh-TW"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Part</a:t>
            </a:r>
            <a:r>
              <a:rPr lang="zh-TW" altLang="en-US"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 </a:t>
            </a:r>
            <a:r>
              <a:rPr lang="en-US" altLang="zh-TW"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1I</a:t>
            </a:r>
            <a:endParaRPr lang="zh-TW" altLang="en-US" sz="3200" dirty="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endParaRPr>
          </a:p>
        </p:txBody>
      </p:sp>
      <p:sp>
        <p:nvSpPr>
          <p:cNvPr id="10" name="投影片編號版面配置區 20"/>
          <p:cNvSpPr>
            <a:spLocks noGrp="1"/>
          </p:cNvSpPr>
          <p:nvPr>
            <p:ph type="sldNum" sz="quarter" idx="12"/>
          </p:nvPr>
        </p:nvSpPr>
        <p:spPr>
          <a:xfrm>
            <a:off x="10801350" y="6338351"/>
            <a:ext cx="914400" cy="320040"/>
          </a:xfrm>
        </p:spPr>
        <p:txBody>
          <a:bodyPr/>
          <a:lstStyle/>
          <a:p>
            <a:r>
              <a:rPr lang="en-US" altLang="zh-TW" sz="1400" dirty="0" smtClean="0">
                <a:latin typeface="Tahoma" panose="020B0604030504040204" pitchFamily="34" charset="0"/>
                <a:cs typeface="Tahoma" panose="020B0604030504040204" pitchFamily="34" charset="0"/>
              </a:rPr>
              <a:t>3</a:t>
            </a:r>
            <a:endParaRPr lang="zh-TW" altLang="en-US" sz="1400" dirty="0">
              <a:latin typeface="Tahoma" panose="020B0604030504040204" pitchFamily="34" charset="0"/>
              <a:cs typeface="Tahoma" panose="020B0604030504040204" pitchFamily="34" charset="0"/>
            </a:endParaRPr>
          </a:p>
        </p:txBody>
      </p:sp>
      <p:pic>
        <p:nvPicPr>
          <p:cNvPr id="11" name="圖片 10"/>
          <p:cNvPicPr>
            <a:picLocks noChangeAspect="1"/>
          </p:cNvPicPr>
          <p:nvPr/>
        </p:nvPicPr>
        <p:blipFill>
          <a:blip r:embed="rId2"/>
          <a:stretch>
            <a:fillRect/>
          </a:stretch>
        </p:blipFill>
        <p:spPr>
          <a:xfrm>
            <a:off x="9187543" y="6239330"/>
            <a:ext cx="419926" cy="419061"/>
          </a:xfrm>
          <a:prstGeom prst="rect">
            <a:avLst/>
          </a:prstGeom>
          <a:effectLst>
            <a:outerShdw blurRad="50800" dist="38100" dir="2700000" algn="tl" rotWithShape="0">
              <a:prstClr val="black">
                <a:alpha val="40000"/>
              </a:prstClr>
            </a:outerShdw>
          </a:effectLst>
        </p:spPr>
      </p:pic>
      <p:sp>
        <p:nvSpPr>
          <p:cNvPr id="12" name="文字方塊 11"/>
          <p:cNvSpPr txBox="1"/>
          <p:nvPr/>
        </p:nvSpPr>
        <p:spPr>
          <a:xfrm>
            <a:off x="9586171" y="6330723"/>
            <a:ext cx="1809750" cy="338554"/>
          </a:xfrm>
          <a:prstGeom prst="rect">
            <a:avLst/>
          </a:prstGeom>
          <a:noFill/>
        </p:spPr>
        <p:txBody>
          <a:bodyPr wrap="square" rtlCol="0">
            <a:spAutoFit/>
          </a:bodyPr>
          <a:lstStyle/>
          <a:p>
            <a:pPr algn="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醫改會整理 </a:t>
            </a:r>
            <a:r>
              <a:rPr lang="en-US" altLang="zh-TW" sz="1600" b="1" dirty="0" smtClean="0">
                <a:solidFill>
                  <a:schemeClr val="bg1">
                    <a:lumMod val="50000"/>
                  </a:schemeClr>
                </a:solidFill>
                <a:latin typeface="微軟正黑體" panose="020B0604030504040204" pitchFamily="34" charset="-120"/>
                <a:ea typeface="微軟正黑體" panose="020B0604030504040204" pitchFamily="34" charset="-120"/>
              </a:rPr>
              <a:t>107.2</a:t>
            </a:r>
            <a:endParaRPr lang="zh-TW" altLang="en-US"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3390595" y="75076"/>
            <a:ext cx="5633662" cy="1015663"/>
          </a:xfrm>
          <a:prstGeom prst="rect">
            <a:avLst/>
          </a:prstGeom>
          <a:noFill/>
        </p:spPr>
        <p:txBody>
          <a:bodyPr wrap="square" rtlCol="0">
            <a:spAutoFit/>
          </a:bodyPr>
          <a:lstStyle/>
          <a:p>
            <a:pPr algn="ctr"/>
            <a:r>
              <a:rPr lang="zh-TW" altLang="en-US" sz="6000" b="1" dirty="0" smtClean="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醫療法修什麼？</a:t>
            </a:r>
            <a:endParaRPr lang="zh-TW" altLang="en-US" sz="6000" b="1" dirty="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endParaRPr>
          </a:p>
        </p:txBody>
      </p:sp>
      <p:sp>
        <p:nvSpPr>
          <p:cNvPr id="16" name="文字方塊 15"/>
          <p:cNvSpPr txBox="1"/>
          <p:nvPr/>
        </p:nvSpPr>
        <p:spPr>
          <a:xfrm>
            <a:off x="209550" y="238125"/>
            <a:ext cx="1219200" cy="369332"/>
          </a:xfrm>
          <a:prstGeom prst="rect">
            <a:avLst/>
          </a:prstGeom>
          <a:solidFill>
            <a:schemeClr val="accent6">
              <a:lumMod val="75000"/>
            </a:schemeClr>
          </a:solidFill>
        </p:spPr>
        <p:txBody>
          <a:bodyPr wrap="square" rtlCol="0">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附件二</a:t>
            </a:r>
            <a:r>
              <a:rPr lang="en-US" altLang="zh-TW" b="1" dirty="0" smtClean="0">
                <a:solidFill>
                  <a:schemeClr val="bg1"/>
                </a:solidFill>
                <a:latin typeface="微軟正黑體" panose="020B0604030504040204" pitchFamily="34" charset="-120"/>
                <a:ea typeface="微軟正黑體" panose="020B0604030504040204" pitchFamily="34" charset="-120"/>
              </a:rPr>
              <a:t>-2</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026199" y="1144813"/>
            <a:ext cx="1230085" cy="523220"/>
          </a:xfrm>
          <a:prstGeom prst="rect">
            <a:avLst/>
          </a:prstGeom>
          <a:noFill/>
        </p:spPr>
        <p:txBody>
          <a:bodyPr wrap="square" rtlCol="0">
            <a:spAutoFit/>
          </a:bodyPr>
          <a:lstStyle/>
          <a:p>
            <a:r>
              <a:rPr lang="zh-TW" altLang="en-US" sz="2800" b="1" dirty="0" smtClean="0">
                <a:solidFill>
                  <a:schemeClr val="bg1">
                    <a:lumMod val="50000"/>
                  </a:schemeClr>
                </a:solidFill>
                <a:latin typeface="微軟正黑體" panose="020B0604030504040204" pitchFamily="34" charset="-120"/>
                <a:ea typeface="微軟正黑體" panose="020B0604030504040204" pitchFamily="34" charset="-120"/>
              </a:rPr>
              <a:t>現</a:t>
            </a:r>
            <a:r>
              <a:rPr lang="zh-TW" altLang="en-US" sz="2800" b="1" dirty="0">
                <a:solidFill>
                  <a:schemeClr val="bg1">
                    <a:lumMod val="50000"/>
                  </a:schemeClr>
                </a:solidFill>
                <a:latin typeface="微軟正黑體" panose="020B0604030504040204" pitchFamily="34" charset="-120"/>
                <a:ea typeface="微軟正黑體" panose="020B0604030504040204" pitchFamily="34" charset="-120"/>
              </a:rPr>
              <a:t>制</a:t>
            </a:r>
          </a:p>
        </p:txBody>
      </p:sp>
      <p:sp>
        <p:nvSpPr>
          <p:cNvPr id="14" name="文字方塊 13"/>
          <p:cNvSpPr txBox="1"/>
          <p:nvPr/>
        </p:nvSpPr>
        <p:spPr>
          <a:xfrm>
            <a:off x="9702720" y="1144813"/>
            <a:ext cx="1368376" cy="523220"/>
          </a:xfrm>
          <a:prstGeom prst="rect">
            <a:avLst/>
          </a:prstGeom>
          <a:noFill/>
        </p:spPr>
        <p:txBody>
          <a:bodyPr wrap="square" rtlCol="0">
            <a:spAutoFit/>
          </a:bodyPr>
          <a:lstStyle/>
          <a:p>
            <a:r>
              <a:rPr lang="zh-TW" altLang="en-US" sz="2800" b="1" dirty="0" smtClean="0">
                <a:solidFill>
                  <a:schemeClr val="bg1">
                    <a:lumMod val="50000"/>
                  </a:schemeClr>
                </a:solidFill>
                <a:latin typeface="微軟正黑體" panose="020B0604030504040204" pitchFamily="34" charset="-120"/>
                <a:ea typeface="微軟正黑體" panose="020B0604030504040204" pitchFamily="34" charset="-120"/>
              </a:rPr>
              <a:t>修法後</a:t>
            </a:r>
            <a:endParaRPr lang="zh-TW" altLang="en-US" sz="2800" b="1"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17" name="直線接點 16"/>
          <p:cNvCxnSpPr/>
          <p:nvPr/>
        </p:nvCxnSpPr>
        <p:spPr>
          <a:xfrm flipV="1">
            <a:off x="4789714" y="1714284"/>
            <a:ext cx="7046686" cy="1819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4802414" y="6184684"/>
            <a:ext cx="7046686" cy="1819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向右箭號 19"/>
          <p:cNvSpPr/>
          <p:nvPr/>
        </p:nvSpPr>
        <p:spPr>
          <a:xfrm>
            <a:off x="8332153" y="5595123"/>
            <a:ext cx="505142"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向右箭號 20"/>
          <p:cNvSpPr/>
          <p:nvPr/>
        </p:nvSpPr>
        <p:spPr>
          <a:xfrm>
            <a:off x="8313057" y="4777115"/>
            <a:ext cx="505142"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a:off x="8348754" y="2763299"/>
            <a:ext cx="505142"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右箭號 22"/>
          <p:cNvSpPr/>
          <p:nvPr/>
        </p:nvSpPr>
        <p:spPr>
          <a:xfrm>
            <a:off x="8362633" y="1917933"/>
            <a:ext cx="505142"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向右箭號 23"/>
          <p:cNvSpPr/>
          <p:nvPr/>
        </p:nvSpPr>
        <p:spPr>
          <a:xfrm>
            <a:off x="8332153" y="3773754"/>
            <a:ext cx="520379"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文字方塊 33"/>
          <p:cNvSpPr txBox="1"/>
          <p:nvPr/>
        </p:nvSpPr>
        <p:spPr>
          <a:xfrm>
            <a:off x="5943600" y="5549509"/>
            <a:ext cx="1813644" cy="523220"/>
          </a:xfrm>
          <a:prstGeom prst="rect">
            <a:avLst/>
          </a:prstGeom>
          <a:noFill/>
        </p:spPr>
        <p:txBody>
          <a:bodyPr wrap="square" rtlCol="0">
            <a:spAutoFit/>
          </a:bodyPr>
          <a:lstStyle/>
          <a:p>
            <a:r>
              <a:rPr lang="zh-TW" altLang="en-US" sz="2800" b="1" dirty="0" smtClean="0">
                <a:solidFill>
                  <a:schemeClr val="accent1"/>
                </a:solidFill>
                <a:latin typeface="微軟正黑體" panose="020B0604030504040204" pitchFamily="34" charset="-120"/>
                <a:ea typeface="微軟正黑體" panose="020B0604030504040204" pitchFamily="34" charset="-120"/>
              </a:rPr>
              <a:t>無</a:t>
            </a:r>
            <a:r>
              <a:rPr lang="zh-TW" altLang="en-US" sz="2400" b="1" dirty="0" smtClean="0">
                <a:solidFill>
                  <a:schemeClr val="accent1"/>
                </a:solidFill>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罰則</a:t>
            </a:r>
            <a:endParaRPr lang="zh-TW" altLang="en-US" sz="2000" b="1" dirty="0">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9546911" y="5587543"/>
            <a:ext cx="1727280" cy="461665"/>
          </a:xfrm>
          <a:prstGeom prst="rect">
            <a:avLst/>
          </a:prstGeom>
          <a:noFill/>
        </p:spPr>
        <p:txBody>
          <a:bodyPr wrap="square" rtlCol="0">
            <a:spAutoFit/>
          </a:bodyPr>
          <a:lstStyle/>
          <a:p>
            <a:r>
              <a:rPr lang="zh-TW" altLang="en-US" sz="2400" b="1" dirty="0" smtClean="0">
                <a:solidFill>
                  <a:schemeClr val="accent1"/>
                </a:solidFill>
                <a:latin typeface="微軟正黑體" panose="020B0604030504040204" pitchFamily="34" charset="-120"/>
                <a:ea typeface="微軟正黑體" panose="020B0604030504040204" pitchFamily="34" charset="-120"/>
              </a:rPr>
              <a:t>增列 </a:t>
            </a:r>
            <a:r>
              <a:rPr lang="zh-TW" altLang="en-US" sz="2000" b="1" dirty="0" smtClean="0">
                <a:latin typeface="微軟正黑體" panose="020B0604030504040204" pitchFamily="34" charset="-120"/>
                <a:ea typeface="微軟正黑體" panose="020B0604030504040204" pitchFamily="34" charset="-120"/>
              </a:rPr>
              <a:t>罰則</a:t>
            </a:r>
            <a:endParaRPr lang="zh-TW" altLang="en-US" sz="2000" b="1" dirty="0">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4866112" y="1883682"/>
            <a:ext cx="3446945" cy="461665"/>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提撥</a:t>
            </a:r>
            <a:r>
              <a:rPr lang="zh-TW" altLang="en-US" b="1" dirty="0">
                <a:latin typeface="微軟正黑體" panose="020B0604030504040204" pitchFamily="34" charset="-120"/>
                <a:ea typeface="微軟正黑體" panose="020B0604030504040204" pitchFamily="34" charset="-120"/>
              </a:rPr>
              <a:t>基礎</a:t>
            </a:r>
            <a:r>
              <a:rPr lang="zh-TW" altLang="en-US" b="1" dirty="0" smtClean="0">
                <a:latin typeface="微軟正黑體" panose="020B0604030504040204" pitchFamily="34" charset="-120"/>
                <a:ea typeface="微軟正黑體" panose="020B0604030504040204" pitchFamily="34" charset="-120"/>
              </a:rPr>
              <a:t>僅 </a:t>
            </a:r>
            <a:r>
              <a:rPr lang="zh-TW" altLang="en-US" sz="2400" b="1" dirty="0" smtClean="0">
                <a:solidFill>
                  <a:schemeClr val="accent1"/>
                </a:solidFill>
                <a:latin typeface="微軟正黑體" panose="020B0604030504040204" pitchFamily="34" charset="-120"/>
                <a:ea typeface="微軟正黑體" panose="020B0604030504040204" pitchFamily="34" charset="-120"/>
              </a:rPr>
              <a:t>醫療本業</a:t>
            </a:r>
            <a:r>
              <a:rPr lang="zh-TW" altLang="en-US" sz="2000" b="1" dirty="0" smtClean="0">
                <a:latin typeface="微軟正黑體" panose="020B0604030504040204" pitchFamily="34" charset="-120"/>
                <a:ea typeface="微軟正黑體" panose="020B0604030504040204" pitchFamily="34" charset="-120"/>
              </a:rPr>
              <a:t>結餘</a:t>
            </a:r>
            <a:endParaRPr lang="zh-TW" altLang="en-US" sz="2000" b="1" dirty="0">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9187543" y="1899811"/>
            <a:ext cx="1998415" cy="461665"/>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擴大為 </a:t>
            </a:r>
            <a:r>
              <a:rPr lang="zh-TW" altLang="en-US" sz="2400" b="1" dirty="0" smtClean="0">
                <a:solidFill>
                  <a:schemeClr val="accent1"/>
                </a:solidFill>
                <a:latin typeface="微軟正黑體" panose="020B0604030504040204" pitchFamily="34" charset="-120"/>
                <a:ea typeface="微軟正黑體" panose="020B0604030504040204" pitchFamily="34" charset="-120"/>
              </a:rPr>
              <a:t>總</a:t>
            </a:r>
            <a:r>
              <a:rPr lang="zh-TW" altLang="en-US" sz="2000" b="1" dirty="0" smtClean="0">
                <a:latin typeface="微軟正黑體" panose="020B0604030504040204" pitchFamily="34" charset="-120"/>
                <a:ea typeface="微軟正黑體" panose="020B0604030504040204" pitchFamily="34" charset="-120"/>
              </a:rPr>
              <a:t>結餘</a:t>
            </a:r>
            <a:endParaRPr lang="zh-TW" altLang="en-US" sz="2400" b="1" dirty="0">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8850712" y="3400028"/>
            <a:ext cx="2445938" cy="523220"/>
          </a:xfrm>
          <a:prstGeom prst="rect">
            <a:avLst/>
          </a:prstGeom>
          <a:noFill/>
        </p:spPr>
        <p:txBody>
          <a:bodyPr wrap="square" rtlCol="0">
            <a:spAutoFit/>
          </a:bodyPr>
          <a:lstStyle/>
          <a:p>
            <a:r>
              <a:rPr lang="en-US" altLang="zh-TW" sz="2400" b="1" dirty="0" smtClean="0">
                <a:solidFill>
                  <a:schemeClr val="accent1"/>
                </a:solidFill>
                <a:latin typeface="微軟正黑體" panose="020B0604030504040204" pitchFamily="34" charset="-120"/>
                <a:ea typeface="微軟正黑體" panose="020B0604030504040204" pitchFamily="34" charset="-120"/>
              </a:rPr>
              <a:t>+</a:t>
            </a:r>
            <a:r>
              <a:rPr lang="zh-TW" altLang="en-US" sz="2400" b="1" dirty="0" smtClean="0">
                <a:solidFill>
                  <a:schemeClr val="accent1"/>
                </a:solidFill>
                <a:latin typeface="微軟正黑體" panose="020B0604030504040204" pitchFamily="34" charset="-120"/>
                <a:ea typeface="微軟正黑體" panose="020B0604030504040204" pitchFamily="34" charset="-120"/>
              </a:rPr>
              <a:t>指派</a:t>
            </a:r>
            <a:r>
              <a:rPr lang="zh-TW" altLang="en-US" sz="2800" b="1" dirty="0" smtClean="0">
                <a:solidFill>
                  <a:schemeClr val="accent1"/>
                </a:solidFill>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公益監察人</a:t>
            </a:r>
            <a:endParaRPr lang="zh-TW" altLang="en-US" sz="2000" b="1" dirty="0">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9763566" y="4683193"/>
            <a:ext cx="1990725" cy="661720"/>
          </a:xfrm>
          <a:prstGeom prst="rect">
            <a:avLst/>
          </a:prstGeom>
          <a:noFill/>
        </p:spPr>
        <p:txBody>
          <a:bodyPr wrap="square" rtlCol="0">
            <a:spAutoFit/>
          </a:bodyPr>
          <a:lstStyle/>
          <a:p>
            <a:pPr>
              <a:spcAft>
                <a:spcPts val="600"/>
              </a:spcAft>
            </a:pPr>
            <a:r>
              <a:rPr lang="zh-TW" altLang="zh-TW" sz="1600" b="1" dirty="0" smtClean="0">
                <a:latin typeface="微軟正黑體" panose="020B0604030504040204" pitchFamily="34" charset="-120"/>
                <a:ea typeface="微軟正黑體" panose="020B0604030504040204" pitchFamily="34" charset="-120"/>
              </a:rPr>
              <a:t>救濟</a:t>
            </a:r>
            <a:r>
              <a:rPr lang="en-US" altLang="zh-TW" sz="1600" b="1" dirty="0" smtClean="0">
                <a:latin typeface="微軟正黑體" panose="020B0604030504040204" pitchFamily="34" charset="-120"/>
                <a:ea typeface="微軟正黑體" panose="020B0604030504040204" pitchFamily="34" charset="-120"/>
              </a:rPr>
              <a:t>/</a:t>
            </a:r>
            <a:r>
              <a:rPr lang="zh-TW" altLang="zh-TW" sz="1600" b="1" dirty="0" smtClean="0">
                <a:latin typeface="微軟正黑體" panose="020B0604030504040204" pitchFamily="34" charset="-120"/>
                <a:ea typeface="微軟正黑體" panose="020B0604030504040204" pitchFamily="34" charset="-120"/>
              </a:rPr>
              <a:t>服務內容計畫</a:t>
            </a:r>
            <a:r>
              <a:rPr lang="en-US" altLang="zh-TW" sz="1600" b="1" dirty="0" smtClean="0">
                <a:latin typeface="微軟正黑體" panose="020B0604030504040204" pitchFamily="34" charset="-120"/>
                <a:ea typeface="微軟正黑體" panose="020B0604030504040204" pitchFamily="34" charset="-120"/>
              </a:rPr>
              <a:t>/</a:t>
            </a:r>
          </a:p>
          <a:p>
            <a:pPr>
              <a:spcAft>
                <a:spcPts val="600"/>
              </a:spcAft>
            </a:pPr>
            <a:r>
              <a:rPr lang="zh-TW" altLang="zh-TW" sz="1600" b="1" dirty="0" smtClean="0">
                <a:latin typeface="微軟正黑體" panose="020B0604030504040204" pitchFamily="34" charset="-120"/>
                <a:ea typeface="微軟正黑體" panose="020B0604030504040204" pitchFamily="34" charset="-120"/>
              </a:rPr>
              <a:t>補助</a:t>
            </a:r>
            <a:r>
              <a:rPr lang="zh-TW" altLang="zh-TW" sz="1600" b="1" dirty="0">
                <a:latin typeface="微軟正黑體" panose="020B0604030504040204" pitchFamily="34" charset="-120"/>
                <a:ea typeface="微軟正黑體" panose="020B0604030504040204" pitchFamily="34" charset="-120"/>
              </a:rPr>
              <a:t>基準及</a:t>
            </a:r>
            <a:r>
              <a:rPr lang="zh-TW" altLang="zh-TW" sz="1600" b="1" dirty="0" smtClean="0">
                <a:latin typeface="微軟正黑體" panose="020B0604030504040204" pitchFamily="34" charset="-120"/>
                <a:ea typeface="微軟正黑體" panose="020B0604030504040204" pitchFamily="34" charset="-120"/>
              </a:rPr>
              <a:t>成果</a:t>
            </a:r>
            <a:endParaRPr lang="zh-TW" altLang="en-US" sz="1600" b="1" dirty="0">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8946602" y="2747208"/>
            <a:ext cx="2851698" cy="461665"/>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董事會</a:t>
            </a:r>
            <a:r>
              <a:rPr lang="zh-TW" altLang="en-US" b="1" dirty="0" smtClean="0">
                <a:latin typeface="微軟正黑體" panose="020B0604030504040204" pitchFamily="34" charset="-120"/>
                <a:ea typeface="微軟正黑體" panose="020B0604030504040204" pitchFamily="34" charset="-120"/>
              </a:rPr>
              <a:t>下 </a:t>
            </a:r>
            <a:r>
              <a:rPr lang="zh-TW" altLang="en-US" sz="2400" b="1" dirty="0" smtClean="0">
                <a:solidFill>
                  <a:schemeClr val="accent1"/>
                </a:solidFill>
                <a:latin typeface="微軟正黑體" panose="020B0604030504040204" pitchFamily="34" charset="-120"/>
                <a:ea typeface="微軟正黑體" panose="020B0604030504040204" pitchFamily="34" charset="-120"/>
              </a:rPr>
              <a:t>設</a:t>
            </a:r>
            <a:r>
              <a:rPr lang="zh-TW" altLang="en-US" sz="2000" b="1" dirty="0" smtClean="0">
                <a:latin typeface="微軟正黑體" panose="020B0604030504040204" pitchFamily="34" charset="-120"/>
                <a:ea typeface="微軟正黑體" panose="020B0604030504040204" pitchFamily="34" charset="-120"/>
              </a:rPr>
              <a:t>公益委員會</a:t>
            </a:r>
            <a:endParaRPr lang="zh-TW" altLang="en-US" sz="2000" b="1" dirty="0">
              <a:latin typeface="微軟正黑體" panose="020B0604030504040204" pitchFamily="34" charset="-120"/>
              <a:ea typeface="微軟正黑體" panose="020B0604030504040204" pitchFamily="34" charset="-120"/>
            </a:endParaRPr>
          </a:p>
        </p:txBody>
      </p:sp>
      <p:sp>
        <p:nvSpPr>
          <p:cNvPr id="3" name="矩形 2"/>
          <p:cNvSpPr/>
          <p:nvPr/>
        </p:nvSpPr>
        <p:spPr>
          <a:xfrm>
            <a:off x="8984702" y="4664738"/>
            <a:ext cx="184731" cy="461665"/>
          </a:xfrm>
          <a:prstGeom prst="rect">
            <a:avLst/>
          </a:prstGeom>
        </p:spPr>
        <p:txBody>
          <a:bodyPr wrap="none">
            <a:spAutoFit/>
          </a:bodyPr>
          <a:lstStyle/>
          <a:p>
            <a:endParaRPr lang="zh-TW" altLang="en-US" sz="2400" dirty="0"/>
          </a:p>
        </p:txBody>
      </p:sp>
      <p:sp>
        <p:nvSpPr>
          <p:cNvPr id="43" name="文字方塊 42"/>
          <p:cNvSpPr txBox="1"/>
          <p:nvPr/>
        </p:nvSpPr>
        <p:spPr>
          <a:xfrm>
            <a:off x="8837295" y="3924471"/>
            <a:ext cx="2886885" cy="461665"/>
          </a:xfrm>
          <a:prstGeom prst="rect">
            <a:avLst/>
          </a:prstGeom>
          <a:noFill/>
        </p:spPr>
        <p:txBody>
          <a:bodyPr wrap="square" rtlCol="0">
            <a:spAutoFit/>
          </a:bodyPr>
          <a:lstStyle/>
          <a:p>
            <a:r>
              <a:rPr lang="en-US" altLang="zh-TW" sz="2400" b="1" dirty="0" smtClean="0">
                <a:solidFill>
                  <a:schemeClr val="accent1"/>
                </a:solidFill>
                <a:latin typeface="微軟正黑體" panose="020B0604030504040204" pitchFamily="34" charset="-120"/>
                <a:ea typeface="微軟正黑體" panose="020B0604030504040204" pitchFamily="34" charset="-120"/>
              </a:rPr>
              <a:t>+</a:t>
            </a:r>
            <a:r>
              <a:rPr lang="zh-TW" altLang="en-US" sz="2400" b="1" dirty="0" smtClean="0">
                <a:solidFill>
                  <a:schemeClr val="accent1"/>
                </a:solidFill>
                <a:latin typeface="微軟正黑體" panose="020B0604030504040204" pitchFamily="34" charset="-120"/>
                <a:ea typeface="微軟正黑體" panose="020B0604030504040204" pitchFamily="34" charset="-120"/>
              </a:rPr>
              <a:t>增加 </a:t>
            </a:r>
            <a:r>
              <a:rPr lang="zh-TW" altLang="en-US" sz="2000" b="1" dirty="0" smtClean="0">
                <a:latin typeface="微軟正黑體" panose="020B0604030504040204" pitchFamily="34" charset="-120"/>
                <a:ea typeface="微軟正黑體" panose="020B0604030504040204" pitchFamily="34" charset="-120"/>
              </a:rPr>
              <a:t>跨</a:t>
            </a:r>
            <a:r>
              <a:rPr lang="zh-TW" altLang="en-US" sz="2000" b="1" dirty="0">
                <a:latin typeface="微軟正黑體" panose="020B0604030504040204" pitchFamily="34" charset="-120"/>
                <a:ea typeface="微軟正黑體" panose="020B0604030504040204" pitchFamily="34" charset="-120"/>
              </a:rPr>
              <a:t>部會</a:t>
            </a:r>
            <a:r>
              <a:rPr lang="zh-TW" altLang="en-US" sz="2000" b="1" dirty="0" smtClean="0">
                <a:latin typeface="微軟正黑體" panose="020B0604030504040204" pitchFamily="34" charset="-120"/>
                <a:ea typeface="微軟正黑體" panose="020B0604030504040204" pitchFamily="34" charset="-120"/>
              </a:rPr>
              <a:t>聯合查帳</a:t>
            </a:r>
            <a:endParaRPr lang="zh-TW" altLang="en-US" sz="2000" b="1" dirty="0">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5066919" y="4748275"/>
            <a:ext cx="3176243" cy="461665"/>
          </a:xfrm>
          <a:prstGeom prst="rect">
            <a:avLst/>
          </a:prstGeom>
          <a:noFill/>
        </p:spPr>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僅</a:t>
            </a:r>
            <a:r>
              <a:rPr lang="zh-TW" altLang="en-US" b="1" dirty="0" smtClean="0">
                <a:latin typeface="微軟正黑體" panose="020B0604030504040204" pitchFamily="34" charset="-120"/>
                <a:ea typeface="微軟正黑體" panose="020B0604030504040204" pitchFamily="34" charset="-120"/>
              </a:rPr>
              <a:t>公開 </a:t>
            </a:r>
            <a:r>
              <a:rPr lang="zh-TW" altLang="en-US" sz="2000" b="1" dirty="0" smtClean="0">
                <a:latin typeface="微軟正黑體" panose="020B0604030504040204" pitchFamily="34" charset="-120"/>
                <a:ea typeface="微軟正黑體" panose="020B0604030504040204" pitchFamily="34" charset="-120"/>
              </a:rPr>
              <a:t>社福金五大類花費</a:t>
            </a:r>
            <a:endParaRPr lang="zh-TW" altLang="en-US" sz="2400" b="1" dirty="0">
              <a:latin typeface="微軟正黑體" panose="020B0604030504040204" pitchFamily="34" charset="-120"/>
              <a:ea typeface="微軟正黑體" panose="020B0604030504040204" pitchFamily="34" charset="-120"/>
            </a:endParaRPr>
          </a:p>
        </p:txBody>
      </p:sp>
      <p:sp>
        <p:nvSpPr>
          <p:cNvPr id="2" name="矩形 1"/>
          <p:cNvSpPr/>
          <p:nvPr/>
        </p:nvSpPr>
        <p:spPr>
          <a:xfrm>
            <a:off x="8837295" y="4762905"/>
            <a:ext cx="1031051" cy="461665"/>
          </a:xfrm>
          <a:prstGeom prst="rect">
            <a:avLst/>
          </a:prstGeom>
        </p:spPr>
        <p:txBody>
          <a:bodyPr wrap="none">
            <a:spAutoFit/>
          </a:bodyPr>
          <a:lstStyle/>
          <a:p>
            <a:r>
              <a:rPr lang="en-US" altLang="zh-TW" sz="2400" b="1" dirty="0" smtClean="0">
                <a:solidFill>
                  <a:schemeClr val="accent1"/>
                </a:solidFill>
                <a:latin typeface="微軟正黑體" panose="020B0604030504040204" pitchFamily="34" charset="-120"/>
                <a:ea typeface="微軟正黑體" panose="020B0604030504040204" pitchFamily="34" charset="-120"/>
              </a:rPr>
              <a:t>+</a:t>
            </a:r>
            <a:r>
              <a:rPr lang="zh-TW" altLang="en-US" sz="2400" b="1" dirty="0" smtClean="0">
                <a:solidFill>
                  <a:schemeClr val="accent1"/>
                </a:solidFill>
                <a:latin typeface="微軟正黑體" panose="020B0604030504040204" pitchFamily="34" charset="-120"/>
                <a:ea typeface="微軟正黑體" panose="020B0604030504040204" pitchFamily="34" charset="-120"/>
              </a:rPr>
              <a:t>公開</a:t>
            </a:r>
            <a:endParaRPr lang="zh-TW" altLang="en-US" sz="2400" dirty="0"/>
          </a:p>
        </p:txBody>
      </p:sp>
      <p:sp>
        <p:nvSpPr>
          <p:cNvPr id="45" name="文字方塊 44"/>
          <p:cNvSpPr txBox="1"/>
          <p:nvPr/>
        </p:nvSpPr>
        <p:spPr>
          <a:xfrm>
            <a:off x="5118575" y="3370661"/>
            <a:ext cx="3045329" cy="1169551"/>
          </a:xfrm>
          <a:prstGeom prst="rect">
            <a:avLst/>
          </a:prstGeom>
          <a:noFill/>
        </p:spPr>
        <p:txBody>
          <a:bodyPr wrap="square" rtlCol="0">
            <a:spAutoFit/>
          </a:bodyPr>
          <a:lstStyle/>
          <a:p>
            <a:pPr>
              <a:spcAft>
                <a:spcPts val="600"/>
              </a:spcAft>
            </a:pPr>
            <a:r>
              <a:rPr lang="zh-TW" altLang="en-US" sz="2400" b="1" dirty="0" smtClean="0">
                <a:solidFill>
                  <a:srgbClr val="FF0000"/>
                </a:solidFill>
                <a:latin typeface="微軟正黑體" panose="020B0604030504040204" pitchFamily="34" charset="-120"/>
                <a:ea typeface="微軟正黑體" panose="020B0604030504040204" pitchFamily="34" charset="-120"/>
              </a:rPr>
              <a:t>僅 </a:t>
            </a:r>
            <a:r>
              <a:rPr lang="zh-TW" altLang="en-US" b="1" dirty="0" smtClean="0">
                <a:latin typeface="微軟正黑體" panose="020B0604030504040204" pitchFamily="34" charset="-120"/>
                <a:ea typeface="微軟正黑體" panose="020B0604030504040204" pitchFamily="34" charset="-120"/>
              </a:rPr>
              <a:t>醫院自己找會計師</a:t>
            </a:r>
            <a:r>
              <a:rPr lang="en-US" altLang="zh-TW" b="1" dirty="0" smtClean="0">
                <a:latin typeface="微軟正黑體" panose="020B0604030504040204" pitchFamily="34" charset="-120"/>
                <a:ea typeface="微軟正黑體" panose="020B0604030504040204" pitchFamily="34" charset="-120"/>
              </a:rPr>
              <a:t>+</a:t>
            </a:r>
          </a:p>
          <a:p>
            <a:pPr>
              <a:spcAft>
                <a:spcPts val="600"/>
              </a:spcAft>
            </a:pPr>
            <a:r>
              <a:rPr lang="zh-TW" altLang="en-US" b="1" dirty="0" smtClean="0">
                <a:latin typeface="微軟正黑體" panose="020B0604030504040204" pitchFamily="34" charset="-120"/>
                <a:ea typeface="微軟正黑體" panose="020B0604030504040204" pitchFamily="34" charset="-120"/>
              </a:rPr>
              <a:t>衛福部委託財報審查專家</a:t>
            </a:r>
            <a:endParaRPr lang="en-US" altLang="zh-TW" b="1" dirty="0" smtClean="0">
              <a:latin typeface="微軟正黑體" panose="020B0604030504040204" pitchFamily="34" charset="-120"/>
              <a:ea typeface="微軟正黑體" panose="020B0604030504040204" pitchFamily="34" charset="-120"/>
            </a:endParaRPr>
          </a:p>
          <a:p>
            <a:pPr>
              <a:spcAft>
                <a:spcPts val="600"/>
              </a:spcAft>
            </a:pPr>
            <a:r>
              <a:rPr lang="zh-TW" altLang="en-US" b="1" dirty="0" smtClean="0">
                <a:latin typeface="微軟正黑體" panose="020B0604030504040204" pitchFamily="34" charset="-120"/>
                <a:ea typeface="微軟正黑體" panose="020B0604030504040204" pitchFamily="34" charset="-120"/>
              </a:rPr>
              <a:t>提供意見</a:t>
            </a:r>
            <a:endParaRPr lang="zh-TW" altLang="en-US" sz="2400" b="1" dirty="0">
              <a:latin typeface="微軟正黑體" panose="020B0604030504040204" pitchFamily="34" charset="-120"/>
              <a:ea typeface="微軟正黑體" panose="020B0604030504040204" pitchFamily="34" charset="-120"/>
            </a:endParaRPr>
          </a:p>
        </p:txBody>
      </p:sp>
      <p:sp>
        <p:nvSpPr>
          <p:cNvPr id="46" name="文字方塊 45"/>
          <p:cNvSpPr txBox="1"/>
          <p:nvPr/>
        </p:nvSpPr>
        <p:spPr>
          <a:xfrm>
            <a:off x="4810125" y="2777250"/>
            <a:ext cx="3550698" cy="461665"/>
          </a:xfrm>
          <a:prstGeom prst="rect">
            <a:avLst/>
          </a:prstGeom>
          <a:noFill/>
        </p:spPr>
        <p:txBody>
          <a:bodyPr wrap="square" rtlCol="0">
            <a:spAutoFit/>
          </a:bodyPr>
          <a:lstStyle/>
          <a:p>
            <a:pPr algn="ctr"/>
            <a:r>
              <a:rPr lang="zh-TW" altLang="en-US" b="1" dirty="0" smtClean="0">
                <a:latin typeface="微軟正黑體" panose="020B0604030504040204" pitchFamily="34" charset="-120"/>
                <a:ea typeface="微軟正黑體" panose="020B0604030504040204" pitchFamily="34" charset="-120"/>
              </a:rPr>
              <a:t>公益金怎麼花？</a:t>
            </a:r>
            <a:r>
              <a:rPr lang="zh-TW" altLang="en-US" sz="2400" b="1" dirty="0" smtClean="0">
                <a:solidFill>
                  <a:srgbClr val="FF0000"/>
                </a:solidFill>
                <a:latin typeface="微軟正黑體" panose="020B0604030504040204" pitchFamily="34" charset="-120"/>
                <a:ea typeface="微軟正黑體" panose="020B0604030504040204" pitchFamily="34" charset="-120"/>
              </a:rPr>
              <a:t>老闆說了算</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pic>
        <p:nvPicPr>
          <p:cNvPr id="1026" name="Picture 2" descr="「people icon」的圖片搜尋結果"/>
          <p:cNvPicPr>
            <a:picLocks noChangeAspect="1" noChangeArrowheads="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34757" t="70045" r="40396"/>
          <a:stretch/>
        </p:blipFill>
        <p:spPr bwMode="auto">
          <a:xfrm>
            <a:off x="1851744" y="5060098"/>
            <a:ext cx="1486226" cy="179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322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pPr>
              <a:lnSpc>
                <a:spcPct val="150000"/>
              </a:lnSpc>
            </a:pPr>
            <a:r>
              <a:rPr lang="en-US" altLang="zh-TW" sz="2800" dirty="0" smtClean="0">
                <a:latin typeface="華康儷粗圓" panose="020F0709000000000000" pitchFamily="49" charset="-120"/>
                <a:ea typeface="華康儷粗圓" panose="020F0709000000000000" pitchFamily="49" charset="-120"/>
              </a:rPr>
              <a:t>《</a:t>
            </a:r>
            <a:r>
              <a:rPr lang="zh-TW" altLang="en-US" sz="2800" dirty="0" smtClean="0">
                <a:latin typeface="華康儷粗圓" panose="020F0709000000000000" pitchFamily="49" charset="-120"/>
                <a:ea typeface="華康儷粗圓" panose="020F0709000000000000" pitchFamily="49" charset="-120"/>
              </a:rPr>
              <a:t>醫療法</a:t>
            </a:r>
            <a:r>
              <a:rPr lang="en-US" altLang="zh-TW" sz="2800" dirty="0" smtClean="0">
                <a:latin typeface="華康儷粗圓" panose="020F0709000000000000" pitchFamily="49" charset="-120"/>
                <a:ea typeface="華康儷粗圓" panose="020F0709000000000000" pitchFamily="49" charset="-120"/>
              </a:rPr>
              <a:t>》</a:t>
            </a:r>
            <a:r>
              <a:rPr lang="zh-TW" altLang="en-US" sz="2800" dirty="0" smtClean="0">
                <a:latin typeface="華康儷粗圓" panose="020F0709000000000000" pitchFamily="49" charset="-120"/>
                <a:ea typeface="華康儷粗圓" panose="020F0709000000000000" pitchFamily="49" charset="-120"/>
              </a:rPr>
              <a:t>修法後，</a:t>
            </a:r>
            <a:r>
              <a:rPr lang="zh-TW" altLang="en-US" sz="2800" dirty="0" smtClean="0">
                <a:solidFill>
                  <a:srgbClr val="FFFF00"/>
                </a:solidFill>
                <a:latin typeface="華康儷粗圓" panose="020F0709000000000000" pitchFamily="49" charset="-120"/>
                <a:ea typeface="華康儷粗圓" panose="020F0709000000000000" pitchFamily="49" charset="-120"/>
              </a:rPr>
              <a:t>如何搶救血汗醫護</a:t>
            </a:r>
            <a:r>
              <a:rPr lang="zh-TW" altLang="en-US" sz="2800" dirty="0" smtClean="0">
                <a:latin typeface="華康儷粗圓" panose="020F0709000000000000" pitchFamily="49" charset="-120"/>
                <a:ea typeface="華康儷粗圓" panose="020F0709000000000000" pitchFamily="49" charset="-120"/>
              </a:rPr>
              <a:t>？</a:t>
            </a:r>
            <a:endParaRPr lang="zh-TW" altLang="en-US" sz="2800" dirty="0">
              <a:latin typeface="華康儷粗圓" panose="020F0709000000000000" pitchFamily="49" charset="-120"/>
              <a:ea typeface="華康儷粗圓" panose="020F0709000000000000" pitchFamily="49" charset="-120"/>
            </a:endParaRPr>
          </a:p>
        </p:txBody>
      </p:sp>
      <p:sp>
        <p:nvSpPr>
          <p:cNvPr id="7" name="文字方塊 6"/>
          <p:cNvSpPr txBox="1"/>
          <p:nvPr/>
        </p:nvSpPr>
        <p:spPr>
          <a:xfrm>
            <a:off x="800100" y="1666875"/>
            <a:ext cx="3667125" cy="584775"/>
          </a:xfrm>
          <a:prstGeom prst="rect">
            <a:avLst/>
          </a:prstGeom>
          <a:noFill/>
        </p:spPr>
        <p:txBody>
          <a:bodyPr wrap="square" rtlCol="0">
            <a:spAutoFit/>
          </a:bodyPr>
          <a:lstStyle/>
          <a:p>
            <a:pPr algn="ctr"/>
            <a:r>
              <a:rPr lang="en-US" altLang="zh-TW"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Part</a:t>
            </a:r>
            <a:r>
              <a:rPr lang="zh-TW" altLang="en-US"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 </a:t>
            </a:r>
            <a:r>
              <a:rPr lang="en-US" altLang="zh-TW"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1II</a:t>
            </a:r>
            <a:endParaRPr lang="zh-TW" altLang="en-US" sz="3200" dirty="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endParaRPr>
          </a:p>
        </p:txBody>
      </p:sp>
      <p:pic>
        <p:nvPicPr>
          <p:cNvPr id="11" name="圖片 10"/>
          <p:cNvPicPr>
            <a:picLocks noChangeAspect="1"/>
          </p:cNvPicPr>
          <p:nvPr/>
        </p:nvPicPr>
        <p:blipFill>
          <a:blip r:embed="rId2"/>
          <a:stretch>
            <a:fillRect/>
          </a:stretch>
        </p:blipFill>
        <p:spPr>
          <a:xfrm>
            <a:off x="9187543" y="6239330"/>
            <a:ext cx="419926" cy="419061"/>
          </a:xfrm>
          <a:prstGeom prst="rect">
            <a:avLst/>
          </a:prstGeom>
          <a:effectLst>
            <a:outerShdw blurRad="50800" dist="38100" dir="2700000" algn="tl" rotWithShape="0">
              <a:prstClr val="black">
                <a:alpha val="40000"/>
              </a:prstClr>
            </a:outerShdw>
          </a:effectLst>
        </p:spPr>
      </p:pic>
      <p:sp>
        <p:nvSpPr>
          <p:cNvPr id="12" name="文字方塊 11"/>
          <p:cNvSpPr txBox="1"/>
          <p:nvPr/>
        </p:nvSpPr>
        <p:spPr>
          <a:xfrm>
            <a:off x="9586171" y="6330723"/>
            <a:ext cx="1809750" cy="338554"/>
          </a:xfrm>
          <a:prstGeom prst="rect">
            <a:avLst/>
          </a:prstGeom>
          <a:noFill/>
        </p:spPr>
        <p:txBody>
          <a:bodyPr wrap="square" rtlCol="0">
            <a:spAutoFit/>
          </a:bodyPr>
          <a:lstStyle/>
          <a:p>
            <a:pPr algn="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醫改會整理 </a:t>
            </a:r>
            <a:r>
              <a:rPr lang="en-US" altLang="zh-TW" sz="1600" b="1" dirty="0" smtClean="0">
                <a:solidFill>
                  <a:schemeClr val="bg1">
                    <a:lumMod val="50000"/>
                  </a:schemeClr>
                </a:solidFill>
                <a:latin typeface="微軟正黑體" panose="020B0604030504040204" pitchFamily="34" charset="-120"/>
                <a:ea typeface="微軟正黑體" panose="020B0604030504040204" pitchFamily="34" charset="-120"/>
              </a:rPr>
              <a:t>107.2</a:t>
            </a:r>
            <a:endParaRPr lang="zh-TW" altLang="en-US"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3390595" y="75076"/>
            <a:ext cx="5633662" cy="1015663"/>
          </a:xfrm>
          <a:prstGeom prst="rect">
            <a:avLst/>
          </a:prstGeom>
          <a:noFill/>
        </p:spPr>
        <p:txBody>
          <a:bodyPr wrap="square" rtlCol="0">
            <a:spAutoFit/>
          </a:bodyPr>
          <a:lstStyle/>
          <a:p>
            <a:pPr algn="ctr"/>
            <a:r>
              <a:rPr lang="zh-TW" altLang="en-US" sz="6000" b="1" dirty="0" smtClean="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醫療法修什麼？</a:t>
            </a:r>
            <a:endParaRPr lang="zh-TW" altLang="en-US" sz="6000" b="1" dirty="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endParaRPr>
          </a:p>
        </p:txBody>
      </p:sp>
      <p:sp>
        <p:nvSpPr>
          <p:cNvPr id="14" name="文字方塊 13"/>
          <p:cNvSpPr txBox="1"/>
          <p:nvPr/>
        </p:nvSpPr>
        <p:spPr>
          <a:xfrm>
            <a:off x="209550" y="238125"/>
            <a:ext cx="1219200" cy="369332"/>
          </a:xfrm>
          <a:prstGeom prst="rect">
            <a:avLst/>
          </a:prstGeom>
          <a:solidFill>
            <a:schemeClr val="accent6">
              <a:lumMod val="75000"/>
            </a:schemeClr>
          </a:solidFill>
        </p:spPr>
        <p:txBody>
          <a:bodyPr wrap="square" rtlCol="0">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附件二</a:t>
            </a:r>
            <a:r>
              <a:rPr lang="en-US" altLang="zh-TW" b="1" dirty="0" smtClean="0">
                <a:solidFill>
                  <a:schemeClr val="bg1"/>
                </a:solidFill>
                <a:latin typeface="微軟正黑體" panose="020B0604030504040204" pitchFamily="34" charset="-120"/>
                <a:ea typeface="微軟正黑體" panose="020B0604030504040204" pitchFamily="34" charset="-120"/>
              </a:rPr>
              <a:t>-3</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4802414" y="5412651"/>
            <a:ext cx="7046686" cy="783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4789714" y="1723379"/>
            <a:ext cx="7046686" cy="812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6026199" y="1144813"/>
            <a:ext cx="1230085" cy="523220"/>
          </a:xfrm>
          <a:prstGeom prst="rect">
            <a:avLst/>
          </a:prstGeom>
          <a:noFill/>
        </p:spPr>
        <p:txBody>
          <a:bodyPr wrap="square" rtlCol="0">
            <a:spAutoFit/>
          </a:bodyPr>
          <a:lstStyle/>
          <a:p>
            <a:r>
              <a:rPr lang="zh-TW" altLang="en-US" sz="2800" b="1" dirty="0" smtClean="0">
                <a:solidFill>
                  <a:schemeClr val="bg1">
                    <a:lumMod val="50000"/>
                  </a:schemeClr>
                </a:solidFill>
                <a:latin typeface="微軟正黑體" panose="020B0604030504040204" pitchFamily="34" charset="-120"/>
                <a:ea typeface="微軟正黑體" panose="020B0604030504040204" pitchFamily="34" charset="-120"/>
              </a:rPr>
              <a:t>現</a:t>
            </a:r>
            <a:r>
              <a:rPr lang="zh-TW" altLang="en-US" sz="2800" b="1" dirty="0">
                <a:solidFill>
                  <a:schemeClr val="bg1">
                    <a:lumMod val="50000"/>
                  </a:schemeClr>
                </a:solidFill>
                <a:latin typeface="微軟正黑體" panose="020B0604030504040204" pitchFamily="34" charset="-120"/>
                <a:ea typeface="微軟正黑體" panose="020B0604030504040204" pitchFamily="34" charset="-120"/>
              </a:rPr>
              <a:t>制</a:t>
            </a:r>
          </a:p>
        </p:txBody>
      </p:sp>
      <p:sp>
        <p:nvSpPr>
          <p:cNvPr id="19" name="文字方塊 18"/>
          <p:cNvSpPr txBox="1"/>
          <p:nvPr/>
        </p:nvSpPr>
        <p:spPr>
          <a:xfrm>
            <a:off x="9702720" y="1144813"/>
            <a:ext cx="1368376" cy="523220"/>
          </a:xfrm>
          <a:prstGeom prst="rect">
            <a:avLst/>
          </a:prstGeom>
          <a:noFill/>
        </p:spPr>
        <p:txBody>
          <a:bodyPr wrap="square" rtlCol="0">
            <a:spAutoFit/>
          </a:bodyPr>
          <a:lstStyle/>
          <a:p>
            <a:r>
              <a:rPr lang="zh-TW" altLang="en-US" sz="2800" b="1" dirty="0" smtClean="0">
                <a:solidFill>
                  <a:schemeClr val="bg1">
                    <a:lumMod val="50000"/>
                  </a:schemeClr>
                </a:solidFill>
                <a:latin typeface="微軟正黑體" panose="020B0604030504040204" pitchFamily="34" charset="-120"/>
                <a:ea typeface="微軟正黑體" panose="020B0604030504040204" pitchFamily="34" charset="-120"/>
              </a:rPr>
              <a:t>修法後</a:t>
            </a:r>
            <a:endParaRPr lang="zh-TW" altLang="en-US" sz="2800" b="1"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20" name="直線接點 19"/>
          <p:cNvCxnSpPr/>
          <p:nvPr/>
        </p:nvCxnSpPr>
        <p:spPr>
          <a:xfrm flipV="1">
            <a:off x="4789714" y="1714284"/>
            <a:ext cx="7046686" cy="1819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4802414" y="6184684"/>
            <a:ext cx="7046686" cy="1819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向右箭號 21"/>
          <p:cNvSpPr/>
          <p:nvPr/>
        </p:nvSpPr>
        <p:spPr>
          <a:xfrm>
            <a:off x="7684453" y="5595123"/>
            <a:ext cx="505142"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右箭號 24"/>
          <p:cNvSpPr/>
          <p:nvPr/>
        </p:nvSpPr>
        <p:spPr>
          <a:xfrm>
            <a:off x="7714933" y="1917933"/>
            <a:ext cx="505142"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向右箭號 25"/>
          <p:cNvSpPr/>
          <p:nvPr/>
        </p:nvSpPr>
        <p:spPr>
          <a:xfrm>
            <a:off x="7684453" y="3773754"/>
            <a:ext cx="520379"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5943600" y="5549509"/>
            <a:ext cx="1813644" cy="523220"/>
          </a:xfrm>
          <a:prstGeom prst="rect">
            <a:avLst/>
          </a:prstGeom>
          <a:noFill/>
        </p:spPr>
        <p:txBody>
          <a:bodyPr wrap="square" rtlCol="0">
            <a:spAutoFit/>
          </a:bodyPr>
          <a:lstStyle/>
          <a:p>
            <a:r>
              <a:rPr lang="zh-TW" altLang="en-US" sz="2800" b="1" dirty="0" smtClean="0">
                <a:solidFill>
                  <a:schemeClr val="accent1"/>
                </a:solidFill>
                <a:latin typeface="微軟正黑體" panose="020B0604030504040204" pitchFamily="34" charset="-120"/>
                <a:ea typeface="微軟正黑體" panose="020B0604030504040204" pitchFamily="34" charset="-120"/>
              </a:rPr>
              <a:t>無</a:t>
            </a:r>
            <a:r>
              <a:rPr lang="zh-TW" altLang="en-US" sz="2400" b="1" dirty="0" smtClean="0">
                <a:solidFill>
                  <a:schemeClr val="accent1"/>
                </a:solidFill>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罰則</a:t>
            </a:r>
            <a:endParaRPr lang="zh-TW" altLang="en-US" sz="2000" b="1" dirty="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9546911" y="5587543"/>
            <a:ext cx="1727280" cy="461665"/>
          </a:xfrm>
          <a:prstGeom prst="rect">
            <a:avLst/>
          </a:prstGeom>
          <a:noFill/>
        </p:spPr>
        <p:txBody>
          <a:bodyPr wrap="square" rtlCol="0">
            <a:spAutoFit/>
          </a:bodyPr>
          <a:lstStyle/>
          <a:p>
            <a:r>
              <a:rPr lang="zh-TW" altLang="en-US" sz="2400" b="1" dirty="0" smtClean="0">
                <a:solidFill>
                  <a:schemeClr val="accent1"/>
                </a:solidFill>
                <a:latin typeface="微軟正黑體" panose="020B0604030504040204" pitchFamily="34" charset="-120"/>
                <a:ea typeface="微軟正黑體" panose="020B0604030504040204" pitchFamily="34" charset="-120"/>
              </a:rPr>
              <a:t>增列 </a:t>
            </a:r>
            <a:r>
              <a:rPr lang="zh-TW" altLang="en-US" sz="2000" b="1" dirty="0" smtClean="0">
                <a:latin typeface="微軟正黑體" panose="020B0604030504040204" pitchFamily="34" charset="-120"/>
                <a:ea typeface="微軟正黑體" panose="020B0604030504040204" pitchFamily="34" charset="-120"/>
              </a:rPr>
              <a:t>罰則</a:t>
            </a:r>
            <a:endParaRPr lang="zh-TW" altLang="en-US" sz="2000" b="1" dirty="0">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5536521" y="1862772"/>
            <a:ext cx="1839957" cy="523220"/>
          </a:xfrm>
          <a:prstGeom prst="rect">
            <a:avLst/>
          </a:prstGeom>
          <a:noFill/>
        </p:spPr>
        <p:txBody>
          <a:bodyPr wrap="square" rtlCol="0">
            <a:spAutoFit/>
          </a:bodyPr>
          <a:lstStyle/>
          <a:p>
            <a:r>
              <a:rPr lang="zh-TW" altLang="en-US" sz="2800" b="1" dirty="0" smtClean="0">
                <a:solidFill>
                  <a:schemeClr val="accent1"/>
                </a:solidFill>
                <a:latin typeface="微軟正黑體" panose="020B0604030504040204" pitchFamily="34" charset="-120"/>
                <a:ea typeface="微軟正黑體" panose="020B0604030504040204" pitchFamily="34" charset="-120"/>
              </a:rPr>
              <a:t>無</a:t>
            </a:r>
            <a:r>
              <a:rPr lang="zh-TW" altLang="en-US" sz="2400" b="1" dirty="0" smtClean="0">
                <a:latin typeface="微軟正黑體" panose="020B0604030504040204" pitchFamily="34" charset="-120"/>
                <a:ea typeface="微軟正黑體" panose="020B0604030504040204" pitchFamily="34" charset="-120"/>
              </a:rPr>
              <a:t>員工董事</a:t>
            </a:r>
            <a:endParaRPr lang="zh-TW" altLang="en-US" sz="2400" b="1" dirty="0">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8422389" y="2920413"/>
            <a:ext cx="3609975" cy="2123658"/>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zh-TW" altLang="en-US" sz="2000" b="1" dirty="0">
                <a:latin typeface="微軟正黑體" panose="020B0604030504040204" pitchFamily="34" charset="-120"/>
                <a:ea typeface="微軟正黑體" panose="020B0604030504040204" pitchFamily="34" charset="-120"/>
              </a:rPr>
              <a:t>董事會</a:t>
            </a:r>
            <a:r>
              <a:rPr lang="zh-TW" altLang="en-US" sz="2000" b="1" dirty="0" smtClean="0">
                <a:latin typeface="微軟正黑體" panose="020B0604030504040204" pitchFamily="34" charset="-120"/>
                <a:ea typeface="微軟正黑體" panose="020B0604030504040204" pitchFamily="34" charset="-120"/>
              </a:rPr>
              <a:t>下</a:t>
            </a:r>
            <a:r>
              <a:rPr lang="zh-TW" altLang="en-US" sz="2400" b="1" dirty="0" smtClean="0">
                <a:solidFill>
                  <a:srgbClr val="FF0000"/>
                </a:solidFill>
                <a:latin typeface="微軟正黑體" panose="020B0604030504040204" pitchFamily="34" charset="-120"/>
                <a:ea typeface="微軟正黑體" panose="020B0604030504040204" pitchFamily="34" charset="-120"/>
              </a:rPr>
              <a:t>增</a:t>
            </a:r>
            <a:r>
              <a:rPr lang="zh-TW" altLang="en-US" sz="2400" b="1" dirty="0">
                <a:solidFill>
                  <a:srgbClr val="FF0000"/>
                </a:solidFill>
                <a:latin typeface="微軟正黑體" panose="020B0604030504040204" pitchFamily="34" charset="-120"/>
                <a:ea typeface="微軟正黑體" panose="020B0604030504040204" pitchFamily="34" charset="-120"/>
              </a:rPr>
              <a:t>設</a:t>
            </a:r>
            <a:r>
              <a:rPr lang="zh-TW" altLang="en-US" sz="2000" b="1" dirty="0">
                <a:latin typeface="微軟正黑體" panose="020B0604030504040204" pitchFamily="34" charset="-120"/>
                <a:ea typeface="微軟正黑體" panose="020B0604030504040204" pitchFamily="34" charset="-120"/>
              </a:rPr>
              <a:t>薪酬委員會</a:t>
            </a:r>
            <a:endParaRPr lang="en-US" altLang="zh-TW" sz="2000" b="1" dirty="0">
              <a:latin typeface="微軟正黑體" panose="020B0604030504040204" pitchFamily="34" charset="-120"/>
              <a:ea typeface="微軟正黑體" panose="020B0604030504040204" pitchFamily="34" charset="-120"/>
            </a:endParaRPr>
          </a:p>
          <a:p>
            <a:pPr marL="285750" indent="-285750">
              <a:spcAft>
                <a:spcPts val="1200"/>
              </a:spcAft>
              <a:buFont typeface="Wingdings" panose="05000000000000000000" pitchFamily="2" charset="2"/>
              <a:buChar char=""/>
            </a:pPr>
            <a:r>
              <a:rPr lang="zh-TW" altLang="en-US" sz="2000" b="1" dirty="0">
                <a:latin typeface="微軟正黑體" panose="020B0604030504040204" pitchFamily="34" charset="-120"/>
                <a:ea typeface="微軟正黑體" panose="020B0604030504040204" pitchFamily="34" charset="-120"/>
              </a:rPr>
              <a:t>明</a:t>
            </a:r>
            <a:r>
              <a:rPr lang="zh-TW" altLang="en-US" sz="2000" b="1" dirty="0" smtClean="0">
                <a:latin typeface="微軟正黑體" panose="020B0604030504040204" pitchFamily="34" charset="-120"/>
                <a:ea typeface="微軟正黑體" panose="020B0604030504040204" pitchFamily="34" charset="-120"/>
              </a:rPr>
              <a:t>定</a:t>
            </a:r>
            <a:r>
              <a:rPr lang="zh-TW" altLang="en-US" sz="2000" b="1" dirty="0">
                <a:latin typeface="微軟正黑體" panose="020B0604030504040204" pitchFamily="34" charset="-120"/>
                <a:ea typeface="微軟正黑體" panose="020B0604030504040204" pitchFamily="34" charset="-120"/>
              </a:rPr>
              <a:t>盈餘</a:t>
            </a:r>
            <a:r>
              <a:rPr lang="zh-TW" altLang="en-US" sz="2000" b="1" dirty="0" smtClean="0">
                <a:latin typeface="微軟正黑體" panose="020B0604030504040204" pitchFamily="34" charset="-120"/>
                <a:ea typeface="微軟正黑體" panose="020B0604030504040204" pitchFamily="34" charset="-120"/>
              </a:rPr>
              <a:t>繳完稅</a:t>
            </a:r>
            <a:r>
              <a:rPr lang="en-US" altLang="zh-TW" sz="2000" b="1" dirty="0" smtClean="0">
                <a:latin typeface="微軟正黑體" panose="020B0604030504040204" pitchFamily="34" charset="-120"/>
                <a:ea typeface="微軟正黑體" panose="020B0604030504040204" pitchFamily="34" charset="-120"/>
              </a:rPr>
              <a:t>/</a:t>
            </a:r>
            <a:r>
              <a:rPr lang="zh-TW" altLang="zh-TW" sz="2000" b="1" dirty="0" smtClean="0">
                <a:latin typeface="微軟正黑體" panose="020B0604030504040204" pitchFamily="34" charset="-120"/>
                <a:ea typeface="微軟正黑體" panose="020B0604030504040204" pitchFamily="34" charset="-120"/>
              </a:rPr>
              <a:t>補虧損</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盡義務後</a:t>
            </a:r>
            <a:r>
              <a:rPr lang="zh-TW" altLang="zh-TW" sz="2000" b="1" dirty="0" smtClean="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當年度未受</a:t>
            </a:r>
            <a:r>
              <a:rPr lang="zh-TW" altLang="zh-TW" sz="2000" b="1" dirty="0" smtClean="0">
                <a:latin typeface="微軟正黑體" panose="020B0604030504040204" pitchFamily="34" charset="-120"/>
                <a:ea typeface="微軟正黑體" panose="020B0604030504040204" pitchFamily="34" charset="-120"/>
              </a:rPr>
              <a:t>限稅後</a:t>
            </a:r>
            <a:r>
              <a:rPr lang="zh-TW" altLang="zh-TW" sz="2000" b="1" dirty="0">
                <a:latin typeface="微軟正黑體" panose="020B0604030504040204" pitchFamily="34" charset="-120"/>
                <a:ea typeface="微軟正黑體" panose="020B0604030504040204" pitchFamily="34" charset="-120"/>
              </a:rPr>
              <a:t>盈餘</a:t>
            </a:r>
            <a:r>
              <a:rPr lang="zh-TW" altLang="en-US" sz="2000" b="1" dirty="0">
                <a:latin typeface="微軟正黑體" panose="020B0604030504040204" pitchFamily="34" charset="-120"/>
                <a:ea typeface="微軟正黑體" panose="020B0604030504040204" pitchFamily="34" charset="-120"/>
              </a:rPr>
              <a:t>應</a:t>
            </a:r>
            <a:r>
              <a:rPr lang="zh-TW" altLang="en-US" sz="2400" b="1" dirty="0">
                <a:solidFill>
                  <a:srgbClr val="FF0000"/>
                </a:solidFill>
                <a:latin typeface="微軟正黑體" panose="020B0604030504040204" pitchFamily="34" charset="-120"/>
                <a:ea typeface="微軟正黑體" panose="020B0604030504040204" pitchFamily="34" charset="-120"/>
              </a:rPr>
              <a:t>優先補人加薪</a:t>
            </a:r>
            <a:endParaRPr lang="en-US" altLang="zh-TW" sz="2000" b="1" dirty="0">
              <a:solidFill>
                <a:srgbClr val="FF0000"/>
              </a:solidFill>
              <a:latin typeface="微軟正黑體" panose="020B0604030504040204" pitchFamily="34" charset="-120"/>
              <a:ea typeface="微軟正黑體" panose="020B0604030504040204" pitchFamily="34" charset="-120"/>
            </a:endParaRPr>
          </a:p>
          <a:p>
            <a:pPr marL="285750" indent="-285750">
              <a:spcAft>
                <a:spcPts val="1200"/>
              </a:spcAft>
              <a:buFont typeface="Wingdings" panose="05000000000000000000" pitchFamily="2" charset="2"/>
              <a:buChar char=""/>
            </a:pPr>
            <a:r>
              <a:rPr lang="zh-TW" altLang="en-US" sz="2000" b="1" dirty="0" smtClean="0">
                <a:latin typeface="微軟正黑體" panose="020B0604030504040204" pitchFamily="34" charset="-120"/>
                <a:ea typeface="微軟正黑體" panose="020B0604030504040204" pitchFamily="34" charset="-120"/>
              </a:rPr>
              <a:t> </a:t>
            </a:r>
            <a:r>
              <a:rPr lang="zh-TW" altLang="en-US" sz="2400" b="1" dirty="0" smtClean="0">
                <a:solidFill>
                  <a:srgbClr val="FF0000"/>
                </a:solidFill>
                <a:latin typeface="微軟正黑體" panose="020B0604030504040204" pitchFamily="34" charset="-120"/>
                <a:ea typeface="微軟正黑體" panose="020B0604030504040204" pitchFamily="34" charset="-120"/>
              </a:rPr>
              <a:t>增加</a:t>
            </a:r>
            <a:r>
              <a:rPr lang="zh-TW" altLang="en-US" sz="2000" b="1" dirty="0" smtClean="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跨部會聯合查帳</a:t>
            </a:r>
          </a:p>
        </p:txBody>
      </p:sp>
      <p:sp>
        <p:nvSpPr>
          <p:cNvPr id="34" name="矩形 33"/>
          <p:cNvSpPr/>
          <p:nvPr/>
        </p:nvSpPr>
        <p:spPr>
          <a:xfrm>
            <a:off x="8984702" y="4664738"/>
            <a:ext cx="184731" cy="461665"/>
          </a:xfrm>
          <a:prstGeom prst="rect">
            <a:avLst/>
          </a:prstGeom>
        </p:spPr>
        <p:txBody>
          <a:bodyPr wrap="none">
            <a:spAutoFit/>
          </a:bodyPr>
          <a:lstStyle/>
          <a:p>
            <a:endParaRPr lang="zh-TW" altLang="en-US" sz="2400" dirty="0"/>
          </a:p>
        </p:txBody>
      </p:sp>
      <p:sp>
        <p:nvSpPr>
          <p:cNvPr id="39" name="文字方塊 38"/>
          <p:cNvSpPr txBox="1"/>
          <p:nvPr/>
        </p:nvSpPr>
        <p:spPr>
          <a:xfrm>
            <a:off x="4885772" y="3259305"/>
            <a:ext cx="2947077" cy="1415772"/>
          </a:xfrm>
          <a:prstGeom prst="rect">
            <a:avLst/>
          </a:prstGeom>
          <a:noFill/>
        </p:spPr>
        <p:txBody>
          <a:bodyPr wrap="square" rtlCol="0">
            <a:spAutoFit/>
          </a:bodyPr>
          <a:lstStyle/>
          <a:p>
            <a:pPr algn="ctr">
              <a:spcAft>
                <a:spcPts val="600"/>
              </a:spcAft>
            </a:pPr>
            <a:r>
              <a:rPr lang="zh-TW" altLang="en-US" sz="2400" b="1" dirty="0" smtClean="0">
                <a:latin typeface="微軟正黑體" panose="020B0604030504040204" pitchFamily="34" charset="-120"/>
                <a:ea typeface="微軟正黑體" panose="020B0604030504040204" pitchFamily="34" charset="-120"/>
              </a:rPr>
              <a:t>醫院虧</a:t>
            </a:r>
            <a:r>
              <a:rPr lang="zh-TW" altLang="en-US" sz="2400" b="1" dirty="0">
                <a:latin typeface="微軟正黑體" panose="020B0604030504040204" pitchFamily="34" charset="-120"/>
                <a:ea typeface="微軟正黑體" panose="020B0604030504040204" pitchFamily="34" charset="-120"/>
              </a:rPr>
              <a:t>損</a:t>
            </a:r>
            <a:r>
              <a:rPr lang="zh-TW" altLang="en-US" sz="2400" b="1" dirty="0" smtClean="0">
                <a:latin typeface="微軟正黑體" panose="020B0604030504040204" pitchFamily="34" charset="-120"/>
                <a:ea typeface="微軟正黑體" panose="020B0604030504040204" pitchFamily="34" charset="-120"/>
              </a:rPr>
              <a:t>？</a:t>
            </a:r>
            <a:endParaRPr lang="en-US" altLang="zh-TW" sz="2400" b="1" dirty="0" smtClean="0">
              <a:latin typeface="微軟正黑體" panose="020B0604030504040204" pitchFamily="34" charset="-120"/>
              <a:ea typeface="微軟正黑體" panose="020B0604030504040204" pitchFamily="34" charset="-120"/>
            </a:endParaRPr>
          </a:p>
          <a:p>
            <a:pPr algn="ctr">
              <a:spcAft>
                <a:spcPts val="600"/>
              </a:spcAft>
            </a:pPr>
            <a:r>
              <a:rPr lang="zh-TW" altLang="en-US" sz="2400" b="1" dirty="0" smtClean="0">
                <a:latin typeface="微軟正黑體" panose="020B0604030504040204" pitchFamily="34" charset="-120"/>
                <a:ea typeface="微軟正黑體" panose="020B0604030504040204" pitchFamily="34" charset="-120"/>
              </a:rPr>
              <a:t>共體時艱？</a:t>
            </a:r>
            <a:endParaRPr lang="en-US" altLang="zh-TW" sz="2400" b="1" dirty="0" smtClean="0">
              <a:latin typeface="微軟正黑體" panose="020B0604030504040204" pitchFamily="34" charset="-120"/>
              <a:ea typeface="微軟正黑體" panose="020B0604030504040204" pitchFamily="34" charset="-120"/>
            </a:endParaRPr>
          </a:p>
          <a:p>
            <a:pPr algn="ctr">
              <a:spcAft>
                <a:spcPts val="600"/>
              </a:spcAft>
            </a:pPr>
            <a:r>
              <a:rPr lang="zh-TW" altLang="en-US" sz="2800" b="1" dirty="0" smtClean="0">
                <a:solidFill>
                  <a:srgbClr val="FF0000"/>
                </a:solidFill>
                <a:latin typeface="微軟正黑體" panose="020B0604030504040204" pitchFamily="34" charset="-120"/>
                <a:ea typeface="微軟正黑體" panose="020B0604030504040204" pitchFamily="34" charset="-120"/>
              </a:rPr>
              <a:t>老闆說了算</a:t>
            </a:r>
            <a:r>
              <a:rPr lang="en-US" altLang="zh-TW" sz="2400" b="1" dirty="0" smtClean="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9301572" y="1844430"/>
            <a:ext cx="1839957" cy="523220"/>
          </a:xfrm>
          <a:prstGeom prst="rect">
            <a:avLst/>
          </a:prstGeom>
          <a:noFill/>
        </p:spPr>
        <p:txBody>
          <a:bodyPr wrap="square" rtlCol="0">
            <a:spAutoFit/>
          </a:bodyPr>
          <a:lstStyle/>
          <a:p>
            <a:r>
              <a:rPr lang="zh-TW" altLang="en-US" sz="2800" b="1" dirty="0" smtClean="0">
                <a:solidFill>
                  <a:schemeClr val="accent1"/>
                </a:solidFill>
                <a:latin typeface="微軟正黑體" panose="020B0604030504040204" pitchFamily="34" charset="-120"/>
                <a:ea typeface="微軟正黑體" panose="020B0604030504040204" pitchFamily="34" charset="-120"/>
              </a:rPr>
              <a:t>有</a:t>
            </a:r>
            <a:r>
              <a:rPr lang="zh-TW" altLang="en-US" sz="2400" b="1" dirty="0" smtClean="0">
                <a:latin typeface="微軟正黑體" panose="020B0604030504040204" pitchFamily="34" charset="-120"/>
                <a:ea typeface="微軟正黑體" panose="020B0604030504040204" pitchFamily="34" charset="-120"/>
              </a:rPr>
              <a:t>員工董事</a:t>
            </a:r>
            <a:endParaRPr lang="zh-TW" altLang="en-US" sz="2400" b="1" dirty="0">
              <a:latin typeface="微軟正黑體" panose="020B0604030504040204" pitchFamily="34" charset="-120"/>
              <a:ea typeface="微軟正黑體" panose="020B0604030504040204" pitchFamily="34" charset="-120"/>
            </a:endParaRPr>
          </a:p>
        </p:txBody>
      </p:sp>
      <p:sp>
        <p:nvSpPr>
          <p:cNvPr id="42" name="投影片編號版面配置區 20"/>
          <p:cNvSpPr>
            <a:spLocks noGrp="1"/>
          </p:cNvSpPr>
          <p:nvPr>
            <p:ph type="sldNum" sz="quarter" idx="12"/>
          </p:nvPr>
        </p:nvSpPr>
        <p:spPr>
          <a:xfrm>
            <a:off x="10801350" y="6338351"/>
            <a:ext cx="914400" cy="320040"/>
          </a:xfrm>
        </p:spPr>
        <p:txBody>
          <a:bodyPr/>
          <a:lstStyle/>
          <a:p>
            <a:r>
              <a:rPr lang="en-US" altLang="zh-TW" sz="1400" dirty="0" smtClean="0">
                <a:latin typeface="Tahoma" panose="020B0604030504040204" pitchFamily="34" charset="0"/>
                <a:cs typeface="Tahoma" panose="020B0604030504040204" pitchFamily="34" charset="0"/>
              </a:rPr>
              <a:t>4</a:t>
            </a:r>
            <a:endParaRPr lang="zh-TW" altLang="en-US" sz="1400" dirty="0">
              <a:latin typeface="Tahoma" panose="020B0604030504040204" pitchFamily="34" charset="0"/>
              <a:cs typeface="Tahoma" panose="020B0604030504040204" pitchFamily="34" charset="0"/>
            </a:endParaRPr>
          </a:p>
        </p:txBody>
      </p:sp>
      <p:pic>
        <p:nvPicPr>
          <p:cNvPr id="3" name="圖片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7463" y="4333219"/>
            <a:ext cx="2896293" cy="2325172"/>
          </a:xfrm>
          <a:prstGeom prst="rect">
            <a:avLst/>
          </a:prstGeom>
        </p:spPr>
      </p:pic>
    </p:spTree>
    <p:extLst>
      <p:ext uri="{BB962C8B-B14F-4D97-AF65-F5344CB8AC3E}">
        <p14:creationId xmlns:p14="http://schemas.microsoft.com/office/powerpoint/2010/main" val="192430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4802414" y="5630639"/>
            <a:ext cx="7046686" cy="565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4785662" y="3851956"/>
            <a:ext cx="7046686" cy="17724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4795810" y="2944758"/>
            <a:ext cx="7046686" cy="90093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4798858" y="2928115"/>
            <a:ext cx="1024984" cy="917573"/>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8" name="矩形 17"/>
          <p:cNvSpPr/>
          <p:nvPr/>
        </p:nvSpPr>
        <p:spPr>
          <a:xfrm>
            <a:off x="4789714" y="1723379"/>
            <a:ext cx="7046686" cy="12132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4802414" y="1723379"/>
            <a:ext cx="1024984" cy="118900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4" name="標題 3"/>
          <p:cNvSpPr>
            <a:spLocks noGrp="1"/>
          </p:cNvSpPr>
          <p:nvPr>
            <p:ph type="title"/>
          </p:nvPr>
        </p:nvSpPr>
        <p:spPr/>
        <p:txBody>
          <a:bodyPr>
            <a:normAutofit/>
          </a:bodyPr>
          <a:lstStyle/>
          <a:p>
            <a:pPr>
              <a:lnSpc>
                <a:spcPct val="150000"/>
              </a:lnSpc>
            </a:pPr>
            <a:r>
              <a:rPr lang="en-US" altLang="zh-TW" sz="2800" dirty="0" smtClean="0">
                <a:latin typeface="華康儷粗圓" panose="020F0709000000000000" pitchFamily="49" charset="-120"/>
                <a:ea typeface="華康儷粗圓" panose="020F0709000000000000" pitchFamily="49" charset="-120"/>
              </a:rPr>
              <a:t>《</a:t>
            </a:r>
            <a:r>
              <a:rPr lang="zh-TW" altLang="en-US" sz="2800" dirty="0" smtClean="0">
                <a:latin typeface="華康儷粗圓" panose="020F0709000000000000" pitchFamily="49" charset="-120"/>
                <a:ea typeface="華康儷粗圓" panose="020F0709000000000000" pitchFamily="49" charset="-120"/>
              </a:rPr>
              <a:t>醫療法</a:t>
            </a:r>
            <a:r>
              <a:rPr lang="en-US" altLang="zh-TW" sz="2800" dirty="0" smtClean="0">
                <a:latin typeface="華康儷粗圓" panose="020F0709000000000000" pitchFamily="49" charset="-120"/>
                <a:ea typeface="華康儷粗圓" panose="020F0709000000000000" pitchFamily="49" charset="-120"/>
              </a:rPr>
              <a:t>》</a:t>
            </a:r>
            <a:r>
              <a:rPr lang="zh-TW" altLang="en-US" sz="2800" dirty="0" smtClean="0">
                <a:latin typeface="華康儷粗圓" panose="020F0709000000000000" pitchFamily="49" charset="-120"/>
                <a:ea typeface="華康儷粗圓" panose="020F0709000000000000" pitchFamily="49" charset="-120"/>
              </a:rPr>
              <a:t>修法後，</a:t>
            </a:r>
            <a:r>
              <a:rPr lang="en-US" altLang="zh-TW" sz="2800" dirty="0">
                <a:solidFill>
                  <a:srgbClr val="FFFF00"/>
                </a:solidFill>
                <a:latin typeface="華康儷粗圓" panose="020F0709000000000000" pitchFamily="49" charset="-120"/>
                <a:ea typeface="華康儷粗圓" panose="020F0709000000000000" pitchFamily="49" charset="-120"/>
              </a:rPr>
              <a:t/>
            </a:r>
            <a:br>
              <a:rPr lang="en-US" altLang="zh-TW" sz="2800" dirty="0">
                <a:solidFill>
                  <a:srgbClr val="FFFF00"/>
                </a:solidFill>
                <a:latin typeface="華康儷粗圓" panose="020F0709000000000000" pitchFamily="49" charset="-120"/>
                <a:ea typeface="華康儷粗圓" panose="020F0709000000000000" pitchFamily="49" charset="-120"/>
              </a:rPr>
            </a:br>
            <a:r>
              <a:rPr lang="zh-TW" altLang="en-US" sz="2800" dirty="0">
                <a:solidFill>
                  <a:srgbClr val="FFFF00"/>
                </a:solidFill>
                <a:latin typeface="華康儷粗圓" panose="020F0709000000000000" pitchFamily="49" charset="-120"/>
                <a:ea typeface="華康儷粗圓" panose="020F0709000000000000" pitchFamily="49" charset="-120"/>
              </a:rPr>
              <a:t>如何監管防財團法人</a:t>
            </a:r>
            <a:r>
              <a:rPr lang="zh-TW" altLang="en-US" sz="2800" dirty="0" smtClean="0">
                <a:solidFill>
                  <a:srgbClr val="FFFF00"/>
                </a:solidFill>
                <a:latin typeface="華康儷粗圓" panose="020F0709000000000000" pitchFamily="49" charset="-120"/>
                <a:ea typeface="華康儷粗圓" panose="020F0709000000000000" pitchFamily="49" charset="-120"/>
              </a:rPr>
              <a:t>醫院財務五鬼搬運</a:t>
            </a:r>
            <a:r>
              <a:rPr lang="zh-TW" altLang="en-US" sz="2800" dirty="0" smtClean="0">
                <a:latin typeface="華康儷粗圓" panose="020F0709000000000000" pitchFamily="49" charset="-120"/>
                <a:ea typeface="華康儷粗圓" panose="020F0709000000000000" pitchFamily="49" charset="-120"/>
              </a:rPr>
              <a:t>？</a:t>
            </a:r>
            <a:endParaRPr lang="zh-TW" altLang="en-US" sz="2800" dirty="0">
              <a:latin typeface="華康儷粗圓" panose="020F0709000000000000" pitchFamily="49" charset="-120"/>
              <a:ea typeface="華康儷粗圓" panose="020F0709000000000000" pitchFamily="49" charset="-120"/>
            </a:endParaRPr>
          </a:p>
        </p:txBody>
      </p:sp>
      <p:sp>
        <p:nvSpPr>
          <p:cNvPr id="5" name="內容版面配置區 4"/>
          <p:cNvSpPr>
            <a:spLocks noGrp="1"/>
          </p:cNvSpPr>
          <p:nvPr>
            <p:ph idx="1"/>
          </p:nvPr>
        </p:nvSpPr>
        <p:spPr>
          <a:xfrm>
            <a:off x="8889144" y="4071803"/>
            <a:ext cx="2906257" cy="1462731"/>
          </a:xfrm>
        </p:spPr>
        <p:txBody>
          <a:bodyPr>
            <a:normAutofit fontScale="92500" lnSpcReduction="10000"/>
          </a:bodyPr>
          <a:lstStyle/>
          <a:p>
            <a:pPr marL="271463" indent="-271463">
              <a:lnSpc>
                <a:spcPct val="110000"/>
              </a:lnSpc>
              <a:spcBef>
                <a:spcPts val="0"/>
              </a:spcBef>
              <a:buClrTx/>
              <a:buFont typeface="Wingdings" panose="05000000000000000000" pitchFamily="2" charset="2"/>
              <a:buChar char="þ"/>
            </a:pPr>
            <a:r>
              <a:rPr lang="zh-TW" altLang="en-US" b="1" dirty="0" smtClean="0">
                <a:latin typeface="微軟正黑體" panose="020B0604030504040204" pitchFamily="34" charset="-120"/>
                <a:ea typeface="微軟正黑體" panose="020B0604030504040204" pitchFamily="34" charset="-120"/>
              </a:rPr>
              <a:t> </a:t>
            </a:r>
            <a:r>
              <a:rPr lang="zh-TW" altLang="en-US" b="1" dirty="0" smtClean="0">
                <a:solidFill>
                  <a:schemeClr val="accent1"/>
                </a:solidFill>
                <a:latin typeface="微軟正黑體" panose="020B0604030504040204" pitchFamily="34" charset="-120"/>
                <a:ea typeface="微軟正黑體" panose="020B0604030504040204" pitchFamily="34" charset="-120"/>
              </a:rPr>
              <a:t>另指</a:t>
            </a:r>
            <a:r>
              <a:rPr lang="zh-TW" altLang="en-US" b="1" dirty="0">
                <a:solidFill>
                  <a:schemeClr val="accent1"/>
                </a:solidFill>
                <a:latin typeface="微軟正黑體" panose="020B0604030504040204" pitchFamily="34" charset="-120"/>
                <a:ea typeface="微軟正黑體" panose="020B0604030504040204" pitchFamily="34" charset="-120"/>
              </a:rPr>
              <a:t>派</a:t>
            </a:r>
            <a:r>
              <a:rPr lang="zh-TW" altLang="en-US" b="1" dirty="0" smtClean="0">
                <a:latin typeface="微軟正黑體" panose="020B0604030504040204" pitchFamily="34" charset="-120"/>
                <a:ea typeface="微軟正黑體" panose="020B0604030504040204" pitchFamily="34" charset="-120"/>
              </a:rPr>
              <a:t>公益</a:t>
            </a:r>
            <a:r>
              <a:rPr lang="zh-TW" altLang="en-US" b="1" dirty="0">
                <a:latin typeface="微軟正黑體" panose="020B0604030504040204" pitchFamily="34" charset="-120"/>
                <a:ea typeface="微軟正黑體" panose="020B0604030504040204" pitchFamily="34" charset="-120"/>
              </a:rPr>
              <a:t>監察人</a:t>
            </a:r>
            <a:endParaRPr lang="en-US" altLang="zh-TW" b="1" dirty="0">
              <a:latin typeface="微軟正黑體" panose="020B0604030504040204" pitchFamily="34" charset="-120"/>
              <a:ea typeface="微軟正黑體" panose="020B0604030504040204" pitchFamily="34" charset="-120"/>
            </a:endParaRPr>
          </a:p>
          <a:p>
            <a:pPr marL="174625" indent="-174625">
              <a:lnSpc>
                <a:spcPct val="110000"/>
              </a:lnSpc>
              <a:spcBef>
                <a:spcPts val="0"/>
              </a:spcBef>
              <a:buClrTx/>
              <a:buFont typeface="Wingdings" panose="05000000000000000000" pitchFamily="2" charset="2"/>
              <a:buChar char="þ"/>
            </a:pPr>
            <a:r>
              <a:rPr lang="zh-TW" altLang="en-US" b="1" dirty="0" smtClean="0">
                <a:latin typeface="微軟正黑體" panose="020B0604030504040204" pitchFamily="34" charset="-120"/>
                <a:ea typeface="微軟正黑體" panose="020B0604030504040204" pitchFamily="34" charset="-120"/>
              </a:rPr>
              <a:t>  </a:t>
            </a:r>
            <a:r>
              <a:rPr lang="zh-TW" altLang="en-US" b="1" dirty="0" smtClean="0">
                <a:solidFill>
                  <a:schemeClr val="accent1"/>
                </a:solidFill>
                <a:latin typeface="微軟正黑體" panose="020B0604030504040204" pitchFamily="34" charset="-120"/>
                <a:ea typeface="微軟正黑體" panose="020B0604030504040204" pitchFamily="34" charset="-120"/>
              </a:rPr>
              <a:t>增加</a:t>
            </a:r>
            <a:r>
              <a:rPr lang="zh-TW" altLang="en-US" b="1" dirty="0" smtClean="0">
                <a:latin typeface="微軟正黑體" panose="020B0604030504040204" pitchFamily="34" charset="-120"/>
                <a:ea typeface="微軟正黑體" panose="020B0604030504040204" pitchFamily="34" charset="-120"/>
              </a:rPr>
              <a:t>跨</a:t>
            </a:r>
            <a:r>
              <a:rPr lang="zh-TW" altLang="en-US" b="1" dirty="0">
                <a:latin typeface="微軟正黑體" panose="020B0604030504040204" pitchFamily="34" charset="-120"/>
                <a:ea typeface="微軟正黑體" panose="020B0604030504040204" pitchFamily="34" charset="-120"/>
              </a:rPr>
              <a:t>部會查帳機制</a:t>
            </a:r>
            <a:endParaRPr lang="en-US" altLang="zh-TW" b="1" dirty="0">
              <a:latin typeface="微軟正黑體" panose="020B0604030504040204" pitchFamily="34" charset="-120"/>
              <a:ea typeface="微軟正黑體" panose="020B0604030504040204" pitchFamily="34" charset="-120"/>
            </a:endParaRPr>
          </a:p>
          <a:p>
            <a:pPr marL="271463" indent="-271463">
              <a:lnSpc>
                <a:spcPct val="110000"/>
              </a:lnSpc>
              <a:spcBef>
                <a:spcPts val="0"/>
              </a:spcBef>
              <a:buClrTx/>
              <a:buFont typeface="Wingdings" panose="05000000000000000000" pitchFamily="2" charset="2"/>
              <a:buChar char="þ"/>
            </a:pPr>
            <a:r>
              <a:rPr lang="zh-TW" altLang="en-US" b="1" dirty="0" smtClean="0">
                <a:latin typeface="微軟正黑體" panose="020B0604030504040204" pitchFamily="34" charset="-120"/>
                <a:ea typeface="微軟正黑體" panose="020B0604030504040204" pitchFamily="34" charset="-120"/>
              </a:rPr>
              <a:t>公益</a:t>
            </a:r>
            <a:r>
              <a:rPr lang="zh-TW" altLang="en-US" b="1" dirty="0">
                <a:latin typeface="微軟正黑體" panose="020B0604030504040204" pitchFamily="34" charset="-120"/>
                <a:ea typeface="微軟正黑體" panose="020B0604030504040204" pitchFamily="34" charset="-120"/>
              </a:rPr>
              <a:t>信託</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持股比例限制</a:t>
            </a:r>
            <a:endParaRPr lang="en-US" altLang="zh-TW" b="1" dirty="0">
              <a:latin typeface="微軟正黑體" panose="020B0604030504040204" pitchFamily="34" charset="-120"/>
              <a:ea typeface="微軟正黑體" panose="020B0604030504040204" pitchFamily="34" charset="-120"/>
            </a:endParaRPr>
          </a:p>
          <a:p>
            <a:pPr marL="271463" indent="-271463">
              <a:lnSpc>
                <a:spcPct val="110000"/>
              </a:lnSpc>
              <a:spcBef>
                <a:spcPts val="0"/>
              </a:spcBef>
              <a:buClrTx/>
              <a:buFont typeface="Wingdings" panose="05000000000000000000" pitchFamily="2" charset="2"/>
              <a:buChar char="þ"/>
            </a:pPr>
            <a:r>
              <a:rPr lang="zh-TW" altLang="en-US" b="1" dirty="0" smtClean="0">
                <a:latin typeface="微軟正黑體" panose="020B0604030504040204" pitchFamily="34" charset="-120"/>
                <a:ea typeface="微軟正黑體" panose="020B0604030504040204" pitchFamily="34" charset="-120"/>
              </a:rPr>
              <a:t> </a:t>
            </a:r>
            <a:r>
              <a:rPr lang="zh-TW" altLang="en-US" b="1" dirty="0" smtClean="0">
                <a:solidFill>
                  <a:schemeClr val="accent1"/>
                </a:solidFill>
                <a:latin typeface="微軟正黑體" panose="020B0604030504040204" pitchFamily="34" charset="-120"/>
                <a:ea typeface="微軟正黑體" panose="020B0604030504040204" pitchFamily="34" charset="-120"/>
              </a:rPr>
              <a:t>另公布</a:t>
            </a:r>
            <a:r>
              <a:rPr lang="zh-TW" altLang="en-US" b="1" dirty="0">
                <a:latin typeface="微軟正黑體" panose="020B0604030504040204" pitchFamily="34" charset="-120"/>
                <a:ea typeface="微軟正黑體" panose="020B0604030504040204" pitchFamily="34" charset="-120"/>
              </a:rPr>
              <a:t>董監背景</a:t>
            </a:r>
            <a:r>
              <a:rPr lang="zh-TW" altLang="en-US" b="1" dirty="0" smtClean="0">
                <a:latin typeface="微軟正黑體" panose="020B0604030504040204" pitchFamily="34" charset="-120"/>
                <a:ea typeface="微軟正黑體" panose="020B0604030504040204" pitchFamily="34" charset="-120"/>
              </a:rPr>
              <a:t>、利益</a:t>
            </a:r>
            <a:r>
              <a:rPr lang="zh-TW" altLang="en-US" b="1" dirty="0">
                <a:latin typeface="微軟正黑體" panose="020B0604030504040204" pitchFamily="34" charset="-120"/>
                <a:ea typeface="微軟正黑體" panose="020B0604030504040204" pitchFamily="34" charset="-120"/>
              </a:rPr>
              <a:t>迴避原則、揭露關係人</a:t>
            </a:r>
            <a:r>
              <a:rPr lang="zh-TW" altLang="en-US" b="1" dirty="0" smtClean="0">
                <a:latin typeface="微軟正黑體" panose="020B0604030504040204" pitchFamily="34" charset="-120"/>
                <a:ea typeface="微軟正黑體" panose="020B0604030504040204" pitchFamily="34" charset="-120"/>
              </a:rPr>
              <a:t>交易</a:t>
            </a:r>
            <a:endParaRPr lang="zh-TW" altLang="en-US" b="1"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800100" y="1666875"/>
            <a:ext cx="3667125" cy="584775"/>
          </a:xfrm>
          <a:prstGeom prst="rect">
            <a:avLst/>
          </a:prstGeom>
          <a:noFill/>
        </p:spPr>
        <p:txBody>
          <a:bodyPr wrap="square" rtlCol="0">
            <a:spAutoFit/>
          </a:bodyPr>
          <a:lstStyle/>
          <a:p>
            <a:pPr algn="ctr"/>
            <a:r>
              <a:rPr lang="en-US" altLang="zh-TW"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Part</a:t>
            </a:r>
            <a:r>
              <a:rPr lang="zh-TW" altLang="en-US"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 </a:t>
            </a:r>
            <a:r>
              <a:rPr lang="en-US" altLang="zh-TW" sz="3200" dirty="0" smtClean="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rPr>
              <a:t>1V</a:t>
            </a:r>
            <a:endParaRPr lang="zh-TW" altLang="en-US" sz="3200" dirty="0">
              <a:solidFill>
                <a:schemeClr val="bg1"/>
              </a:solidFill>
              <a:effectLst>
                <a:outerShdw blurRad="38100" dist="38100" dir="2700000" algn="tl">
                  <a:srgbClr val="000000">
                    <a:alpha val="43137"/>
                  </a:srgbClr>
                </a:outerShdw>
              </a:effectLst>
              <a:latin typeface="華康硬黑體W7" panose="020B0709000000000000" pitchFamily="49" charset="-120"/>
              <a:ea typeface="華康硬黑體W7" panose="020B0709000000000000" pitchFamily="49" charset="-120"/>
            </a:endParaRPr>
          </a:p>
        </p:txBody>
      </p:sp>
      <p:sp>
        <p:nvSpPr>
          <p:cNvPr id="10" name="投影片編號版面配置區 20"/>
          <p:cNvSpPr>
            <a:spLocks noGrp="1"/>
          </p:cNvSpPr>
          <p:nvPr>
            <p:ph type="sldNum" sz="quarter" idx="12"/>
          </p:nvPr>
        </p:nvSpPr>
        <p:spPr>
          <a:xfrm>
            <a:off x="10801350" y="6338351"/>
            <a:ext cx="914400" cy="320040"/>
          </a:xfrm>
        </p:spPr>
        <p:txBody>
          <a:bodyPr/>
          <a:lstStyle/>
          <a:p>
            <a:r>
              <a:rPr lang="en-US" altLang="zh-TW" sz="1400" dirty="0">
                <a:latin typeface="Tahoma" panose="020B0604030504040204" pitchFamily="34" charset="0"/>
                <a:cs typeface="Tahoma" panose="020B0604030504040204" pitchFamily="34" charset="0"/>
              </a:rPr>
              <a:t>5</a:t>
            </a:r>
            <a:endParaRPr lang="zh-TW" altLang="en-US" sz="1400" dirty="0">
              <a:latin typeface="Tahoma" panose="020B0604030504040204" pitchFamily="34" charset="0"/>
              <a:cs typeface="Tahoma" panose="020B0604030504040204" pitchFamily="34" charset="0"/>
            </a:endParaRPr>
          </a:p>
        </p:txBody>
      </p:sp>
      <p:pic>
        <p:nvPicPr>
          <p:cNvPr id="11" name="圖片 10"/>
          <p:cNvPicPr>
            <a:picLocks noChangeAspect="1"/>
          </p:cNvPicPr>
          <p:nvPr/>
        </p:nvPicPr>
        <p:blipFill>
          <a:blip r:embed="rId2"/>
          <a:stretch>
            <a:fillRect/>
          </a:stretch>
        </p:blipFill>
        <p:spPr>
          <a:xfrm>
            <a:off x="9187543" y="6239330"/>
            <a:ext cx="419926" cy="419061"/>
          </a:xfrm>
          <a:prstGeom prst="rect">
            <a:avLst/>
          </a:prstGeom>
          <a:effectLst>
            <a:outerShdw blurRad="50800" dist="38100" dir="2700000" algn="tl" rotWithShape="0">
              <a:prstClr val="black">
                <a:alpha val="40000"/>
              </a:prstClr>
            </a:outerShdw>
          </a:effectLst>
        </p:spPr>
      </p:pic>
      <p:sp>
        <p:nvSpPr>
          <p:cNvPr id="12" name="文字方塊 11"/>
          <p:cNvSpPr txBox="1"/>
          <p:nvPr/>
        </p:nvSpPr>
        <p:spPr>
          <a:xfrm>
            <a:off x="9586171" y="6330723"/>
            <a:ext cx="1809750" cy="338554"/>
          </a:xfrm>
          <a:prstGeom prst="rect">
            <a:avLst/>
          </a:prstGeom>
          <a:noFill/>
        </p:spPr>
        <p:txBody>
          <a:bodyPr wrap="square" rtlCol="0">
            <a:spAutoFit/>
          </a:bodyPr>
          <a:lstStyle/>
          <a:p>
            <a:pPr algn="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醫改會整理 </a:t>
            </a:r>
            <a:r>
              <a:rPr lang="en-US" altLang="zh-TW" sz="1600" b="1" dirty="0" smtClean="0">
                <a:solidFill>
                  <a:schemeClr val="bg1">
                    <a:lumMod val="50000"/>
                  </a:schemeClr>
                </a:solidFill>
                <a:latin typeface="微軟正黑體" panose="020B0604030504040204" pitchFamily="34" charset="-120"/>
                <a:ea typeface="微軟正黑體" panose="020B0604030504040204" pitchFamily="34" charset="-120"/>
              </a:rPr>
              <a:t>107.2</a:t>
            </a:r>
            <a:endParaRPr lang="zh-TW" altLang="en-US"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3390595" y="75076"/>
            <a:ext cx="5633662" cy="1015663"/>
          </a:xfrm>
          <a:prstGeom prst="rect">
            <a:avLst/>
          </a:prstGeom>
          <a:noFill/>
        </p:spPr>
        <p:txBody>
          <a:bodyPr wrap="square" rtlCol="0">
            <a:spAutoFit/>
          </a:bodyPr>
          <a:lstStyle/>
          <a:p>
            <a:pPr algn="ctr"/>
            <a:r>
              <a:rPr lang="zh-TW" altLang="en-US" sz="6000" b="1" dirty="0" smtClean="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rPr>
              <a:t>醫療法修什麼？</a:t>
            </a:r>
            <a:endParaRPr lang="zh-TW" altLang="en-US" sz="6000" b="1" dirty="0">
              <a:ln>
                <a:solidFill>
                  <a:schemeClr val="bg1"/>
                </a:solidFill>
              </a:ln>
              <a:effectLst>
                <a:outerShdw blurRad="50800" dist="38100" dir="2700000" algn="tl" rotWithShape="0">
                  <a:prstClr val="black">
                    <a:alpha val="40000"/>
                  </a:prstClr>
                </a:outerShdw>
              </a:effectLst>
              <a:latin typeface="華康粗黑體" panose="020B0709000000000000" pitchFamily="49" charset="-120"/>
              <a:ea typeface="華康粗黑體" panose="020B0709000000000000" pitchFamily="49" charset="-120"/>
            </a:endParaRPr>
          </a:p>
        </p:txBody>
      </p:sp>
      <p:sp>
        <p:nvSpPr>
          <p:cNvPr id="14" name="文字方塊 13"/>
          <p:cNvSpPr txBox="1"/>
          <p:nvPr/>
        </p:nvSpPr>
        <p:spPr>
          <a:xfrm>
            <a:off x="209550" y="238125"/>
            <a:ext cx="1219200" cy="369332"/>
          </a:xfrm>
          <a:prstGeom prst="rect">
            <a:avLst/>
          </a:prstGeom>
          <a:solidFill>
            <a:schemeClr val="accent6">
              <a:lumMod val="75000"/>
            </a:schemeClr>
          </a:solidFill>
        </p:spPr>
        <p:txBody>
          <a:bodyPr wrap="square" rtlCol="0">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附件二</a:t>
            </a:r>
            <a:r>
              <a:rPr lang="en-US" altLang="zh-TW" b="1" dirty="0" smtClean="0">
                <a:solidFill>
                  <a:schemeClr val="bg1"/>
                </a:solidFill>
                <a:latin typeface="微軟正黑體" panose="020B0604030504040204" pitchFamily="34" charset="-120"/>
                <a:ea typeface="微軟正黑體" panose="020B0604030504040204" pitchFamily="34" charset="-120"/>
              </a:rPr>
              <a:t>-4</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6465111" y="1144813"/>
            <a:ext cx="1230085" cy="523220"/>
          </a:xfrm>
          <a:prstGeom prst="rect">
            <a:avLst/>
          </a:prstGeom>
          <a:noFill/>
        </p:spPr>
        <p:txBody>
          <a:bodyPr wrap="square" rtlCol="0">
            <a:spAutoFit/>
          </a:bodyPr>
          <a:lstStyle/>
          <a:p>
            <a:r>
              <a:rPr lang="zh-TW" altLang="en-US" sz="2800" b="1" dirty="0" smtClean="0">
                <a:solidFill>
                  <a:schemeClr val="bg1">
                    <a:lumMod val="50000"/>
                  </a:schemeClr>
                </a:solidFill>
                <a:latin typeface="微軟正黑體" panose="020B0604030504040204" pitchFamily="34" charset="-120"/>
                <a:ea typeface="微軟正黑體" panose="020B0604030504040204" pitchFamily="34" charset="-120"/>
              </a:rPr>
              <a:t>現</a:t>
            </a:r>
            <a:r>
              <a:rPr lang="zh-TW" altLang="en-US" sz="2800" b="1" dirty="0">
                <a:solidFill>
                  <a:schemeClr val="bg1">
                    <a:lumMod val="50000"/>
                  </a:schemeClr>
                </a:solidFill>
                <a:latin typeface="微軟正黑體" panose="020B0604030504040204" pitchFamily="34" charset="-120"/>
                <a:ea typeface="微軟正黑體" panose="020B0604030504040204" pitchFamily="34" charset="-120"/>
              </a:rPr>
              <a:t>制</a:t>
            </a:r>
          </a:p>
        </p:txBody>
      </p:sp>
      <p:sp>
        <p:nvSpPr>
          <p:cNvPr id="20" name="文字方塊 19"/>
          <p:cNvSpPr txBox="1"/>
          <p:nvPr/>
        </p:nvSpPr>
        <p:spPr>
          <a:xfrm>
            <a:off x="9702720" y="1144813"/>
            <a:ext cx="1368376" cy="523220"/>
          </a:xfrm>
          <a:prstGeom prst="rect">
            <a:avLst/>
          </a:prstGeom>
          <a:noFill/>
        </p:spPr>
        <p:txBody>
          <a:bodyPr wrap="square" rtlCol="0">
            <a:spAutoFit/>
          </a:bodyPr>
          <a:lstStyle/>
          <a:p>
            <a:r>
              <a:rPr lang="zh-TW" altLang="en-US" sz="2800" b="1" dirty="0" smtClean="0">
                <a:solidFill>
                  <a:schemeClr val="bg1">
                    <a:lumMod val="50000"/>
                  </a:schemeClr>
                </a:solidFill>
                <a:latin typeface="微軟正黑體" panose="020B0604030504040204" pitchFamily="34" charset="-120"/>
                <a:ea typeface="微軟正黑體" panose="020B0604030504040204" pitchFamily="34" charset="-120"/>
              </a:rPr>
              <a:t>修法後</a:t>
            </a:r>
            <a:endParaRPr lang="zh-TW" altLang="en-US" sz="2800" b="1"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21" name="直線接點 20"/>
          <p:cNvCxnSpPr/>
          <p:nvPr/>
        </p:nvCxnSpPr>
        <p:spPr>
          <a:xfrm flipV="1">
            <a:off x="4789714" y="1714284"/>
            <a:ext cx="7046686" cy="1819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4802414" y="6184684"/>
            <a:ext cx="7046686" cy="1819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向右箭號 22"/>
          <p:cNvSpPr/>
          <p:nvPr/>
        </p:nvSpPr>
        <p:spPr>
          <a:xfrm>
            <a:off x="8240758" y="5703944"/>
            <a:ext cx="505142"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向右箭號 24"/>
          <p:cNvSpPr/>
          <p:nvPr/>
        </p:nvSpPr>
        <p:spPr>
          <a:xfrm>
            <a:off x="8220933" y="3170556"/>
            <a:ext cx="505142"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向右箭號 25"/>
          <p:cNvSpPr/>
          <p:nvPr/>
        </p:nvSpPr>
        <p:spPr>
          <a:xfrm>
            <a:off x="8222425" y="2127251"/>
            <a:ext cx="505142"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a:off x="8220933" y="4536389"/>
            <a:ext cx="520379" cy="43199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6434900" y="5658330"/>
            <a:ext cx="1208314" cy="461665"/>
          </a:xfrm>
          <a:prstGeom prst="rect">
            <a:avLst/>
          </a:prstGeom>
          <a:noFill/>
        </p:spPr>
        <p:txBody>
          <a:bodyPr wrap="square" rtlCol="0">
            <a:spAutoFit/>
          </a:bodyPr>
          <a:lstStyle/>
          <a:p>
            <a:r>
              <a:rPr lang="zh-TW" altLang="en-US" sz="2400" b="1" dirty="0" smtClean="0">
                <a:solidFill>
                  <a:schemeClr val="accent1"/>
                </a:solidFill>
                <a:latin typeface="微軟正黑體" panose="020B0604030504040204" pitchFamily="34" charset="-120"/>
                <a:ea typeface="微軟正黑體" panose="020B0604030504040204" pitchFamily="34" charset="-120"/>
              </a:rPr>
              <a:t>無 </a:t>
            </a:r>
            <a:r>
              <a:rPr lang="zh-TW" altLang="en-US" sz="2000" b="1" dirty="0" smtClean="0">
                <a:latin typeface="微軟正黑體" panose="020B0604030504040204" pitchFamily="34" charset="-120"/>
                <a:ea typeface="微軟正黑體" panose="020B0604030504040204" pitchFamily="34" charset="-120"/>
              </a:rPr>
              <a:t>罰則</a:t>
            </a:r>
            <a:endParaRPr lang="zh-TW" altLang="en-US" sz="2000" b="1" dirty="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5861472" y="2033615"/>
            <a:ext cx="2390172" cy="677108"/>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捐給母集團關係組織</a:t>
            </a:r>
            <a:endParaRPr lang="en-US" altLang="zh-TW" b="1" dirty="0" smtClean="0">
              <a:latin typeface="微軟正黑體" panose="020B0604030504040204" pitchFamily="34" charset="-120"/>
              <a:ea typeface="微軟正黑體" panose="020B0604030504040204" pitchFamily="34" charset="-120"/>
            </a:endParaRPr>
          </a:p>
          <a:p>
            <a:r>
              <a:rPr lang="zh-TW" altLang="en-US" sz="2000" b="1" dirty="0" smtClean="0">
                <a:solidFill>
                  <a:schemeClr val="accent1"/>
                </a:solidFill>
                <a:latin typeface="微軟正黑體" panose="020B0604030504040204" pitchFamily="34" charset="-120"/>
                <a:ea typeface="微軟正黑體" panose="020B0604030504040204" pitchFamily="34" charset="-120"/>
              </a:rPr>
              <a:t>捐到虧也合法</a:t>
            </a:r>
            <a:r>
              <a:rPr lang="en-US" altLang="zh-TW" b="1" dirty="0" smtClean="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8894574" y="1750194"/>
            <a:ext cx="2978017" cy="1200329"/>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þ"/>
            </a:pPr>
            <a:r>
              <a:rPr lang="zh-TW" altLang="en-US" b="1" dirty="0" smtClean="0">
                <a:latin typeface="微軟正黑體" panose="020B0604030504040204" pitchFamily="34" charset="-120"/>
                <a:ea typeface="微軟正黑體" panose="020B0604030504040204" pitchFamily="34" charset="-120"/>
              </a:rPr>
              <a:t> </a:t>
            </a:r>
            <a:r>
              <a:rPr lang="zh-TW" altLang="en-US" b="1" dirty="0" smtClean="0">
                <a:solidFill>
                  <a:schemeClr val="accent1"/>
                </a:solidFill>
                <a:latin typeface="微軟正黑體" panose="020B0604030504040204" pitchFamily="34" charset="-120"/>
                <a:ea typeface="微軟正黑體" panose="020B0604030504040204" pitchFamily="34" charset="-120"/>
              </a:rPr>
              <a:t>一定金額</a:t>
            </a:r>
            <a:r>
              <a:rPr lang="en-US" altLang="zh-TW" b="1" dirty="0" smtClean="0">
                <a:solidFill>
                  <a:schemeClr val="accent1"/>
                </a:solidFill>
                <a:latin typeface="微軟正黑體" panose="020B0604030504040204" pitchFamily="34" charset="-120"/>
                <a:ea typeface="微軟正黑體" panose="020B0604030504040204" pitchFamily="34" charset="-120"/>
              </a:rPr>
              <a:t>/</a:t>
            </a:r>
            <a:r>
              <a:rPr lang="zh-TW" altLang="en-US" b="1" dirty="0" smtClean="0">
                <a:solidFill>
                  <a:schemeClr val="accent1"/>
                </a:solidFill>
                <a:latin typeface="微軟正黑體" panose="020B0604030504040204" pitchFamily="34" charset="-120"/>
                <a:ea typeface="微軟正黑體" panose="020B0604030504040204" pitchFamily="34" charset="-120"/>
              </a:rPr>
              <a:t>比率以上</a:t>
            </a:r>
            <a:r>
              <a:rPr lang="zh-TW" altLang="en-US" b="1" dirty="0" smtClean="0">
                <a:latin typeface="微軟正黑體" panose="020B0604030504040204" pitchFamily="34" charset="-120"/>
                <a:ea typeface="微軟正黑體" panose="020B0604030504040204" pitchFamily="34" charset="-120"/>
              </a:rPr>
              <a:t>須經政府審核</a:t>
            </a:r>
            <a:r>
              <a:rPr lang="zh-TW" altLang="en-US" b="1" dirty="0">
                <a:latin typeface="微軟正黑體" panose="020B0604030504040204" pitchFamily="34" charset="-120"/>
                <a:ea typeface="微軟正黑體" panose="020B0604030504040204" pitchFamily="34" charset="-120"/>
              </a:rPr>
              <a:t>通過</a:t>
            </a:r>
          </a:p>
          <a:p>
            <a:pPr marL="285750" indent="-285750">
              <a:buFont typeface="Wingdings" panose="05000000000000000000" pitchFamily="2" charset="2"/>
              <a:buChar char="þ"/>
            </a:pPr>
            <a:r>
              <a:rPr lang="zh-TW" altLang="en-US" b="1" dirty="0" smtClean="0">
                <a:latin typeface="微軟正黑體" panose="020B0604030504040204" pitchFamily="34" charset="-120"/>
                <a:ea typeface="微軟正黑體" panose="020B0604030504040204" pitchFamily="34" charset="-120"/>
              </a:rPr>
              <a:t> </a:t>
            </a:r>
            <a:r>
              <a:rPr lang="zh-TW" altLang="en-US" b="1" dirty="0" smtClean="0">
                <a:solidFill>
                  <a:schemeClr val="accent1"/>
                </a:solidFill>
                <a:latin typeface="微軟正黑體" panose="020B0604030504040204" pitchFamily="34" charset="-120"/>
                <a:ea typeface="微軟正黑體" panose="020B0604030504040204" pitchFamily="34" charset="-120"/>
              </a:rPr>
              <a:t>公布</a:t>
            </a:r>
            <a:r>
              <a:rPr lang="zh-TW" altLang="en-US" b="1" dirty="0" smtClean="0">
                <a:latin typeface="微軟正黑體" panose="020B0604030504040204" pitchFamily="34" charset="-120"/>
                <a:ea typeface="微軟正黑體" panose="020B0604030504040204" pitchFamily="34" charset="-120"/>
              </a:rPr>
              <a:t>政府核准對外捐款金額</a:t>
            </a:r>
            <a:r>
              <a:rPr lang="en-US" altLang="zh-TW" b="1" dirty="0" smtClean="0">
                <a:latin typeface="微軟正黑體" panose="020B0604030504040204" pitchFamily="34" charset="-120"/>
                <a:ea typeface="微軟正黑體" panose="020B0604030504040204" pitchFamily="34" charset="-120"/>
              </a:rPr>
              <a:t>&amp;</a:t>
            </a:r>
            <a:r>
              <a:rPr lang="zh-TW" altLang="en-US" b="1" dirty="0" smtClean="0">
                <a:latin typeface="微軟正黑體" panose="020B0604030504040204" pitchFamily="34" charset="-120"/>
                <a:ea typeface="微軟正黑體" panose="020B0604030504040204" pitchFamily="34" charset="-120"/>
              </a:rPr>
              <a:t>理由</a:t>
            </a:r>
            <a:endParaRPr lang="zh-TW" altLang="en-US" b="1" dirty="0">
              <a:latin typeface="微軟正黑體" panose="020B0604030504040204" pitchFamily="34" charset="-120"/>
              <a:ea typeface="微軟正黑體" panose="020B0604030504040204" pitchFamily="34" charset="-120"/>
            </a:endParaRPr>
          </a:p>
        </p:txBody>
      </p:sp>
      <p:sp>
        <p:nvSpPr>
          <p:cNvPr id="35" name="矩形 34"/>
          <p:cNvSpPr/>
          <p:nvPr/>
        </p:nvSpPr>
        <p:spPr>
          <a:xfrm>
            <a:off x="8984702" y="4664738"/>
            <a:ext cx="184731" cy="461665"/>
          </a:xfrm>
          <a:prstGeom prst="rect">
            <a:avLst/>
          </a:prstGeom>
        </p:spPr>
        <p:txBody>
          <a:bodyPr wrap="none">
            <a:spAutoFit/>
          </a:bodyPr>
          <a:lstStyle/>
          <a:p>
            <a:endParaRPr lang="zh-TW" altLang="en-US" sz="2400" dirty="0"/>
          </a:p>
        </p:txBody>
      </p:sp>
      <p:grpSp>
        <p:nvGrpSpPr>
          <p:cNvPr id="41" name="群組 40"/>
          <p:cNvGrpSpPr/>
          <p:nvPr/>
        </p:nvGrpSpPr>
        <p:grpSpPr>
          <a:xfrm>
            <a:off x="1233435" y="4979107"/>
            <a:ext cx="2863763" cy="1758151"/>
            <a:chOff x="1115616" y="193204"/>
            <a:chExt cx="7524328" cy="4619412"/>
          </a:xfrm>
        </p:grpSpPr>
        <p:pic>
          <p:nvPicPr>
            <p:cNvPr id="42" name="圖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537827"/>
              <a:ext cx="395536" cy="553062"/>
            </a:xfrm>
            <a:prstGeom prst="rect">
              <a:avLst/>
            </a:prstGeom>
          </p:spPr>
        </p:pic>
        <p:pic>
          <p:nvPicPr>
            <p:cNvPr id="43" name="圖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10284"/>
              <a:ext cx="7452320" cy="4602332"/>
            </a:xfrm>
            <a:prstGeom prst="rect">
              <a:avLst/>
            </a:prstGeom>
          </p:spPr>
        </p:pic>
        <p:pic>
          <p:nvPicPr>
            <p:cNvPr id="44" name="圖片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3330" y="193204"/>
              <a:ext cx="2530672" cy="1836150"/>
            </a:xfrm>
            <a:prstGeom prst="rect">
              <a:avLst/>
            </a:prstGeom>
          </p:spPr>
        </p:pic>
      </p:grpSp>
      <p:sp>
        <p:nvSpPr>
          <p:cNvPr id="2" name="文字方塊 1"/>
          <p:cNvSpPr txBox="1"/>
          <p:nvPr/>
        </p:nvSpPr>
        <p:spPr>
          <a:xfrm>
            <a:off x="4847127" y="1939617"/>
            <a:ext cx="895463" cy="830997"/>
          </a:xfrm>
          <a:prstGeom prst="rect">
            <a:avLst/>
          </a:prstGeom>
          <a:noFill/>
        </p:spPr>
        <p:txBody>
          <a:bodyPr wrap="square" rtlCol="0" anchor="ctr">
            <a:spAutoFit/>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對外</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a:solidFill>
                  <a:schemeClr val="bg1"/>
                </a:solidFill>
                <a:latin typeface="微軟正黑體" panose="020B0604030504040204" pitchFamily="34" charset="-120"/>
                <a:ea typeface="微軟正黑體" panose="020B0604030504040204" pitchFamily="34" charset="-120"/>
              </a:rPr>
              <a:t>捐款</a:t>
            </a:r>
          </a:p>
        </p:txBody>
      </p:sp>
      <p:sp>
        <p:nvSpPr>
          <p:cNvPr id="48" name="文字方塊 47"/>
          <p:cNvSpPr txBox="1"/>
          <p:nvPr/>
        </p:nvSpPr>
        <p:spPr>
          <a:xfrm>
            <a:off x="4847127" y="3000508"/>
            <a:ext cx="895463" cy="830997"/>
          </a:xfrm>
          <a:prstGeom prst="rect">
            <a:avLst/>
          </a:prstGeom>
          <a:noFill/>
        </p:spPr>
        <p:txBody>
          <a:bodyPr wrap="square" rtlCol="0" anchor="ctr">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承租土地</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49" name="文字方塊 48"/>
          <p:cNvSpPr txBox="1"/>
          <p:nvPr/>
        </p:nvSpPr>
        <p:spPr>
          <a:xfrm>
            <a:off x="5850586" y="3076611"/>
            <a:ext cx="2390172" cy="677108"/>
          </a:xfrm>
          <a:prstGeom prst="rect">
            <a:avLst/>
          </a:prstGeom>
          <a:noFill/>
        </p:spPr>
        <p:txBody>
          <a:bodyPr wrap="square" rtlCol="0">
            <a:spAutoFit/>
          </a:bodyPr>
          <a:lstStyle/>
          <a:p>
            <a:r>
              <a:rPr lang="zh-TW" altLang="en-US" b="1" dirty="0" smtClean="0">
                <a:latin typeface="微軟正黑體" panose="020B0604030504040204" pitchFamily="34" charset="-120"/>
                <a:ea typeface="微軟正黑體" panose="020B0604030504040204" pitchFamily="34" charset="-120"/>
              </a:rPr>
              <a:t>每年向母集團租土地房舍</a:t>
            </a:r>
            <a:r>
              <a:rPr lang="zh-TW" altLang="en-US" sz="2000" b="1" dirty="0" smtClean="0">
                <a:solidFill>
                  <a:schemeClr val="accent1"/>
                </a:solidFill>
                <a:latin typeface="微軟正黑體" panose="020B0604030504040204" pitchFamily="34" charset="-120"/>
                <a:ea typeface="微軟正黑體" panose="020B0604030504040204" pitchFamily="34" charset="-120"/>
              </a:rPr>
              <a:t>回流大筆租金</a:t>
            </a:r>
            <a:r>
              <a:rPr lang="en-US" altLang="zh-TW" b="1" dirty="0" smtClean="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
        <p:nvSpPr>
          <p:cNvPr id="50" name="文字方塊 49"/>
          <p:cNvSpPr txBox="1"/>
          <p:nvPr/>
        </p:nvSpPr>
        <p:spPr>
          <a:xfrm>
            <a:off x="8897899" y="3108059"/>
            <a:ext cx="2978017" cy="646331"/>
          </a:xfrm>
          <a:prstGeom prst="rect">
            <a:avLst/>
          </a:prstGeom>
          <a:noFill/>
        </p:spPr>
        <p:txBody>
          <a:bodyPr wrap="square" rtlCol="0">
            <a:spAutoFit/>
          </a:bodyPr>
          <a:lstStyle/>
          <a:p>
            <a:pPr marL="285750" indent="-285750">
              <a:buFont typeface="Wingdings" panose="05000000000000000000" pitchFamily="2" charset="2"/>
              <a:buChar char="þ"/>
            </a:pPr>
            <a:r>
              <a:rPr lang="zh-TW" altLang="en-US" b="1" dirty="0" smtClean="0">
                <a:latin typeface="微軟正黑體" panose="020B0604030504040204" pitchFamily="34" charset="-120"/>
                <a:ea typeface="微軟正黑體" panose="020B0604030504040204" pitchFamily="34" charset="-120"/>
              </a:rPr>
              <a:t> </a:t>
            </a:r>
            <a:r>
              <a:rPr lang="zh-TW" altLang="en-US" b="1" dirty="0" smtClean="0">
                <a:solidFill>
                  <a:schemeClr val="accent1"/>
                </a:solidFill>
                <a:latin typeface="微軟正黑體" panose="020B0604030504040204" pitchFamily="34" charset="-120"/>
                <a:ea typeface="微軟正黑體" panose="020B0604030504040204" pitchFamily="34" charset="-120"/>
              </a:rPr>
              <a:t>公布</a:t>
            </a:r>
            <a:r>
              <a:rPr lang="zh-TW" altLang="en-US" b="1" dirty="0" smtClean="0">
                <a:latin typeface="微軟正黑體" panose="020B0604030504040204" pitchFamily="34" charset="-120"/>
                <a:ea typeface="微軟正黑體" panose="020B0604030504040204" pitchFamily="34" charset="-120"/>
              </a:rPr>
              <a:t>租金與</a:t>
            </a:r>
            <a:r>
              <a:rPr lang="zh-TW" altLang="en-US" b="1" dirty="0">
                <a:latin typeface="微軟正黑體" panose="020B0604030504040204" pitchFamily="34" charset="-120"/>
                <a:ea typeface="微軟正黑體" panose="020B0604030504040204" pitchFamily="34" charset="-120"/>
              </a:rPr>
              <a:t>市場</a:t>
            </a:r>
            <a:r>
              <a:rPr lang="zh-TW" altLang="en-US" b="1" dirty="0" smtClean="0">
                <a:latin typeface="微軟正黑體" panose="020B0604030504040204" pitchFamily="34" charset="-120"/>
                <a:ea typeface="微軟正黑體" panose="020B0604030504040204" pitchFamily="34" charset="-120"/>
              </a:rPr>
              <a:t>行情之</a:t>
            </a:r>
            <a:r>
              <a:rPr lang="zh-TW" altLang="en-US" b="1" dirty="0">
                <a:latin typeface="微軟正黑體" panose="020B0604030504040204" pitchFamily="34" charset="-120"/>
                <a:ea typeface="微軟正黑體" panose="020B0604030504040204" pitchFamily="34" charset="-120"/>
              </a:rPr>
              <a:t>分析</a:t>
            </a:r>
            <a:r>
              <a:rPr lang="zh-TW" altLang="en-US" b="1" dirty="0" smtClean="0">
                <a:latin typeface="微軟正黑體" panose="020B0604030504040204" pitchFamily="34" charset="-120"/>
                <a:ea typeface="微軟正黑體" panose="020B0604030504040204" pitchFamily="34" charset="-120"/>
              </a:rPr>
              <a:t>比較</a:t>
            </a:r>
            <a:endParaRPr lang="zh-TW" altLang="en-US" b="1" dirty="0">
              <a:latin typeface="微軟正黑體" panose="020B0604030504040204" pitchFamily="34" charset="-120"/>
              <a:ea typeface="微軟正黑體" panose="020B0604030504040204" pitchFamily="34" charset="-120"/>
            </a:endParaRPr>
          </a:p>
        </p:txBody>
      </p:sp>
      <p:sp>
        <p:nvSpPr>
          <p:cNvPr id="54" name="矩形 53"/>
          <p:cNvSpPr/>
          <p:nvPr/>
        </p:nvSpPr>
        <p:spPr>
          <a:xfrm>
            <a:off x="4802496" y="3845688"/>
            <a:ext cx="1024984" cy="1778683"/>
          </a:xfrm>
          <a:prstGeom prst="rect">
            <a:avLst/>
          </a:prstGeom>
          <a:solidFill>
            <a:schemeClr val="accent1">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55" name="文字方塊 54"/>
          <p:cNvSpPr txBox="1"/>
          <p:nvPr/>
        </p:nvSpPr>
        <p:spPr>
          <a:xfrm>
            <a:off x="4835405" y="3983618"/>
            <a:ext cx="895463" cy="1569660"/>
          </a:xfrm>
          <a:prstGeom prst="rect">
            <a:avLst/>
          </a:prstGeom>
          <a:noFill/>
        </p:spPr>
        <p:txBody>
          <a:bodyPr wrap="square" rtlCol="0" anchor="ctr">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其他審核公開機制</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58" name="矩形 57"/>
          <p:cNvSpPr/>
          <p:nvPr/>
        </p:nvSpPr>
        <p:spPr>
          <a:xfrm>
            <a:off x="4798858" y="5637404"/>
            <a:ext cx="1024984" cy="565471"/>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59" name="文字方塊 58"/>
          <p:cNvSpPr txBox="1"/>
          <p:nvPr/>
        </p:nvSpPr>
        <p:spPr>
          <a:xfrm>
            <a:off x="4847126" y="5721412"/>
            <a:ext cx="895463" cy="461665"/>
          </a:xfrm>
          <a:prstGeom prst="rect">
            <a:avLst/>
          </a:prstGeom>
          <a:noFill/>
        </p:spPr>
        <p:txBody>
          <a:bodyPr wrap="square" rtlCol="0" anchor="ctr">
            <a:spAutoFit/>
          </a:bodyPr>
          <a:lstStyle/>
          <a:p>
            <a:pPr algn="ctr"/>
            <a:r>
              <a:rPr lang="zh-TW" altLang="en-US" sz="2400" b="1" dirty="0" smtClean="0">
                <a:solidFill>
                  <a:schemeClr val="bg1"/>
                </a:solidFill>
                <a:latin typeface="微軟正黑體" panose="020B0604030504040204" pitchFamily="34" charset="-120"/>
                <a:ea typeface="微軟正黑體" panose="020B0604030504040204" pitchFamily="34" charset="-120"/>
              </a:rPr>
              <a:t>罰則</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5897168" y="4024979"/>
            <a:ext cx="2201283" cy="1477328"/>
          </a:xfrm>
          <a:prstGeom prst="rect">
            <a:avLst/>
          </a:prstGeom>
          <a:noFill/>
        </p:spPr>
        <p:txBody>
          <a:bodyPr wrap="square" rtlCol="0">
            <a:spAutoFit/>
          </a:bodyPr>
          <a:lstStyle/>
          <a:p>
            <a:pPr>
              <a:lnSpc>
                <a:spcPct val="150000"/>
              </a:lnSpc>
              <a:spcAft>
                <a:spcPts val="1200"/>
              </a:spcAft>
            </a:pPr>
            <a:r>
              <a:rPr lang="zh-TW" altLang="en-US" sz="2400" b="1" dirty="0" smtClean="0">
                <a:solidFill>
                  <a:srgbClr val="FF0000"/>
                </a:solidFill>
                <a:latin typeface="微軟正黑體" panose="020B0604030504040204" pitchFamily="34" charset="-120"/>
                <a:ea typeface="微軟正黑體" panose="020B0604030504040204" pitchFamily="34" charset="-120"/>
              </a:rPr>
              <a:t>僅 </a:t>
            </a:r>
            <a:r>
              <a:rPr lang="zh-TW" altLang="en-US" b="1" dirty="0" smtClean="0">
                <a:latin typeface="微軟正黑體" panose="020B0604030504040204" pitchFamily="34" charset="-120"/>
                <a:ea typeface="微軟正黑體" panose="020B0604030504040204" pitchFamily="34" charset="-120"/>
              </a:rPr>
              <a:t>醫院自己找會計師</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衛福部委託財報審查專家提供意見</a:t>
            </a:r>
            <a:endParaRPr lang="zh-TW" altLang="en-US" sz="2400" b="1" dirty="0">
              <a:latin typeface="微軟正黑體" panose="020B0604030504040204" pitchFamily="34" charset="-120"/>
              <a:ea typeface="微軟正黑體" panose="020B0604030504040204" pitchFamily="34" charset="-120"/>
            </a:endParaRPr>
          </a:p>
        </p:txBody>
      </p:sp>
      <p:sp>
        <p:nvSpPr>
          <p:cNvPr id="61" name="文字方塊 60"/>
          <p:cNvSpPr txBox="1"/>
          <p:nvPr/>
        </p:nvSpPr>
        <p:spPr>
          <a:xfrm>
            <a:off x="8871083" y="5744999"/>
            <a:ext cx="2978017" cy="400110"/>
          </a:xfrm>
          <a:prstGeom prst="rect">
            <a:avLst/>
          </a:prstGeom>
          <a:noFill/>
        </p:spPr>
        <p:txBody>
          <a:bodyPr wrap="square" rtlCol="0">
            <a:spAutoFit/>
          </a:bodyPr>
          <a:lstStyle/>
          <a:p>
            <a:pPr marL="285750" indent="-285750">
              <a:buFont typeface="Wingdings" panose="05000000000000000000" pitchFamily="2" charset="2"/>
              <a:buChar char="þ"/>
            </a:pPr>
            <a:r>
              <a:rPr lang="zh-TW" altLang="en-US" b="1" dirty="0" smtClean="0">
                <a:latin typeface="微軟正黑體" panose="020B0604030504040204" pitchFamily="34" charset="-120"/>
                <a:ea typeface="微軟正黑體" panose="020B0604030504040204" pitchFamily="34" charset="-120"/>
              </a:rPr>
              <a:t> </a:t>
            </a:r>
            <a:r>
              <a:rPr lang="zh-TW" altLang="en-US" sz="2000" b="1" dirty="0" smtClean="0">
                <a:solidFill>
                  <a:schemeClr val="accent1"/>
                </a:solidFill>
                <a:latin typeface="微軟正黑體" panose="020B0604030504040204" pitchFamily="34" charset="-120"/>
                <a:ea typeface="微軟正黑體" panose="020B0604030504040204" pitchFamily="34" charset="-120"/>
              </a:rPr>
              <a:t>增列</a:t>
            </a:r>
            <a:r>
              <a:rPr lang="zh-TW" altLang="en-US" b="1" dirty="0" smtClean="0">
                <a:latin typeface="微軟正黑體" panose="020B0604030504040204" pitchFamily="34" charset="-120"/>
                <a:ea typeface="微軟正黑體" panose="020B0604030504040204" pitchFamily="34" charset="-120"/>
              </a:rPr>
              <a:t>罰則</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48174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07217" y="187672"/>
            <a:ext cx="10033516" cy="584775"/>
          </a:xfrm>
          <a:prstGeom prst="rect">
            <a:avLst/>
          </a:prstGeom>
        </p:spPr>
        <p:txBody>
          <a:bodyPr wrap="none">
            <a:spAutoFit/>
          </a:bodyPr>
          <a:lstStyle/>
          <a:p>
            <a:r>
              <a:rPr lang="zh-TW" altLang="zh-TW" sz="3200" b="1" kern="0" dirty="0">
                <a:solidFill>
                  <a:srgbClr val="7030A0"/>
                </a:solidFill>
                <a:latin typeface="Calibri" panose="020F0502020204030204" pitchFamily="34" charset="0"/>
                <a:ea typeface="微軟正黑體" panose="020B0604030504040204" pitchFamily="34" charset="-120"/>
                <a:cs typeface="Calibri" panose="020F0502020204030204" pitchFamily="34" charset="0"/>
              </a:rPr>
              <a:t>哪個版本的《醫療法》修法提案，才能搶救血汗醫護？</a:t>
            </a:r>
            <a:endParaRPr lang="zh-TW" altLang="en-US" sz="3200" dirty="0"/>
          </a:p>
        </p:txBody>
      </p:sp>
      <p:sp>
        <p:nvSpPr>
          <p:cNvPr id="4" name="文字方塊 3"/>
          <p:cNvSpPr txBox="1"/>
          <p:nvPr/>
        </p:nvSpPr>
        <p:spPr>
          <a:xfrm>
            <a:off x="209550" y="238125"/>
            <a:ext cx="981076" cy="369332"/>
          </a:xfrm>
          <a:prstGeom prst="rect">
            <a:avLst/>
          </a:prstGeom>
          <a:solidFill>
            <a:schemeClr val="accent6">
              <a:lumMod val="75000"/>
            </a:schemeClr>
          </a:solidFill>
        </p:spPr>
        <p:txBody>
          <a:bodyPr wrap="square" rtlCol="0">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附件三</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10" name="投影片編號版面配置區 20"/>
          <p:cNvSpPr>
            <a:spLocks noGrp="1"/>
          </p:cNvSpPr>
          <p:nvPr>
            <p:ph type="sldNum" sz="quarter" idx="12"/>
          </p:nvPr>
        </p:nvSpPr>
        <p:spPr>
          <a:xfrm>
            <a:off x="10801350" y="6338351"/>
            <a:ext cx="914400" cy="320040"/>
          </a:xfrm>
        </p:spPr>
        <p:txBody>
          <a:bodyPr/>
          <a:lstStyle/>
          <a:p>
            <a:r>
              <a:rPr lang="en-US" altLang="zh-TW" sz="1400" dirty="0" smtClean="0">
                <a:latin typeface="Tahoma" panose="020B0604030504040204" pitchFamily="34" charset="0"/>
                <a:cs typeface="Tahoma" panose="020B0604030504040204" pitchFamily="34" charset="0"/>
              </a:rPr>
              <a:t>6</a:t>
            </a:r>
            <a:endParaRPr lang="zh-TW" altLang="en-US" sz="1400" dirty="0">
              <a:latin typeface="Tahoma" panose="020B0604030504040204" pitchFamily="34" charset="0"/>
              <a:cs typeface="Tahoma" panose="020B0604030504040204" pitchFamily="34" charset="0"/>
            </a:endParaRPr>
          </a:p>
        </p:txBody>
      </p:sp>
      <p:pic>
        <p:nvPicPr>
          <p:cNvPr id="11" name="圖片 10"/>
          <p:cNvPicPr>
            <a:picLocks noChangeAspect="1"/>
          </p:cNvPicPr>
          <p:nvPr/>
        </p:nvPicPr>
        <p:blipFill>
          <a:blip r:embed="rId2"/>
          <a:stretch>
            <a:fillRect/>
          </a:stretch>
        </p:blipFill>
        <p:spPr>
          <a:xfrm>
            <a:off x="9187543" y="6239330"/>
            <a:ext cx="419926" cy="419061"/>
          </a:xfrm>
          <a:prstGeom prst="rect">
            <a:avLst/>
          </a:prstGeom>
          <a:effectLst>
            <a:outerShdw blurRad="50800" dist="38100" dir="2700000" algn="tl" rotWithShape="0">
              <a:prstClr val="black">
                <a:alpha val="40000"/>
              </a:prstClr>
            </a:outerShdw>
          </a:effectLst>
        </p:spPr>
      </p:pic>
      <p:sp>
        <p:nvSpPr>
          <p:cNvPr id="12" name="文字方塊 11"/>
          <p:cNvSpPr txBox="1"/>
          <p:nvPr/>
        </p:nvSpPr>
        <p:spPr>
          <a:xfrm>
            <a:off x="9586171" y="6330723"/>
            <a:ext cx="1809750" cy="338554"/>
          </a:xfrm>
          <a:prstGeom prst="rect">
            <a:avLst/>
          </a:prstGeom>
          <a:noFill/>
        </p:spPr>
        <p:txBody>
          <a:bodyPr wrap="square" rtlCol="0">
            <a:spAutoFit/>
          </a:bodyPr>
          <a:lstStyle/>
          <a:p>
            <a:pPr algn="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醫改會整理 </a:t>
            </a:r>
            <a:r>
              <a:rPr lang="en-US" altLang="zh-TW" sz="1600" b="1" dirty="0" smtClean="0">
                <a:solidFill>
                  <a:schemeClr val="bg1">
                    <a:lumMod val="50000"/>
                  </a:schemeClr>
                </a:solidFill>
                <a:latin typeface="微軟正黑體" panose="020B0604030504040204" pitchFamily="34" charset="-120"/>
                <a:ea typeface="微軟正黑體" panose="020B0604030504040204" pitchFamily="34" charset="-120"/>
              </a:rPr>
              <a:t>107.2</a:t>
            </a:r>
            <a:endParaRPr lang="zh-TW" altLang="en-US" sz="1600" b="1" dirty="0">
              <a:solidFill>
                <a:schemeClr val="bg1">
                  <a:lumMod val="50000"/>
                </a:schemeClr>
              </a:solidFill>
              <a:latin typeface="微軟正黑體" panose="020B0604030504040204" pitchFamily="34" charset="-120"/>
              <a:ea typeface="微軟正黑體" panose="020B0604030504040204" pitchFamily="34" charset="-12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864" y="986118"/>
            <a:ext cx="11919039" cy="50882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56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394305" y="226703"/>
            <a:ext cx="10152138" cy="584775"/>
          </a:xfrm>
          <a:prstGeom prst="rect">
            <a:avLst/>
          </a:prstGeom>
        </p:spPr>
        <p:txBody>
          <a:bodyPr wrap="none">
            <a:spAutoFit/>
          </a:bodyPr>
          <a:lstStyle/>
          <a:p>
            <a:r>
              <a:rPr lang="zh-TW" altLang="en-US" sz="3200" b="1" kern="0" dirty="0" smtClean="0">
                <a:solidFill>
                  <a:srgbClr val="7030A0"/>
                </a:solidFill>
                <a:latin typeface="Calibri" panose="020F0502020204030204" pitchFamily="34" charset="0"/>
                <a:ea typeface="微軟正黑體" panose="020B0604030504040204" pitchFamily="34" charset="-120"/>
                <a:cs typeface="Calibri" panose="020F0502020204030204" pitchFamily="34" charset="0"/>
              </a:rPr>
              <a:t>為何要跨部會查帳？─</a:t>
            </a:r>
            <a:r>
              <a:rPr lang="zh-TW" altLang="zh-TW" sz="3200" b="1" kern="0" dirty="0" smtClean="0">
                <a:solidFill>
                  <a:srgbClr val="7030A0"/>
                </a:solidFill>
                <a:latin typeface="Calibri" panose="020F0502020204030204" pitchFamily="34" charset="0"/>
                <a:ea typeface="微軟正黑體" panose="020B0604030504040204" pitchFamily="34" charset="-120"/>
                <a:cs typeface="Calibri" panose="020F0502020204030204" pitchFamily="34" charset="0"/>
              </a:rPr>
              <a:t>現</a:t>
            </a:r>
            <a:r>
              <a:rPr lang="zh-TW" altLang="en-US" sz="3200" b="1" kern="0" dirty="0" smtClean="0">
                <a:solidFill>
                  <a:srgbClr val="7030A0"/>
                </a:solidFill>
                <a:latin typeface="Calibri" panose="020F0502020204030204" pitchFamily="34" charset="0"/>
                <a:ea typeface="微軟正黑體" panose="020B0604030504040204" pitchFamily="34" charset="-120"/>
                <a:cs typeface="Calibri" panose="020F0502020204030204" pitchFamily="34" charset="0"/>
              </a:rPr>
              <a:t>行</a:t>
            </a:r>
            <a:r>
              <a:rPr lang="zh-TW" altLang="zh-TW" sz="3200" b="1" kern="0" dirty="0" smtClean="0">
                <a:solidFill>
                  <a:srgbClr val="7030A0"/>
                </a:solidFill>
                <a:latin typeface="Calibri" panose="020F0502020204030204" pitchFamily="34" charset="0"/>
                <a:ea typeface="微軟正黑體" panose="020B0604030504040204" pitchFamily="34" charset="-120"/>
                <a:cs typeface="Calibri" panose="020F0502020204030204" pitchFamily="34" charset="0"/>
              </a:rPr>
              <a:t>財</a:t>
            </a:r>
            <a:r>
              <a:rPr lang="zh-TW" altLang="zh-TW" sz="3200" b="1" kern="0" dirty="0">
                <a:solidFill>
                  <a:srgbClr val="7030A0"/>
                </a:solidFill>
                <a:latin typeface="Calibri" panose="020F0502020204030204" pitchFamily="34" charset="0"/>
                <a:ea typeface="微軟正黑體" panose="020B0604030504040204" pitchFamily="34" charset="-120"/>
                <a:cs typeface="Calibri" panose="020F0502020204030204" pitchFamily="34" charset="0"/>
              </a:rPr>
              <a:t>報審查</a:t>
            </a:r>
            <a:r>
              <a:rPr lang="zh-TW" altLang="zh-TW" sz="3200" b="1" kern="0" dirty="0" smtClean="0">
                <a:solidFill>
                  <a:srgbClr val="7030A0"/>
                </a:solidFill>
                <a:latin typeface="Calibri" panose="020F0502020204030204" pitchFamily="34" charset="0"/>
                <a:ea typeface="微軟正黑體" panose="020B0604030504040204" pitchFamily="34" charset="-120"/>
                <a:cs typeface="Calibri" panose="020F0502020204030204" pitchFamily="34" charset="0"/>
              </a:rPr>
              <a:t>機制</a:t>
            </a:r>
            <a:r>
              <a:rPr lang="zh-TW" altLang="en-US" sz="3200" b="1" kern="0" dirty="0" smtClean="0">
                <a:solidFill>
                  <a:srgbClr val="7030A0"/>
                </a:solidFill>
                <a:latin typeface="Calibri" panose="020F0502020204030204" pitchFamily="34" charset="0"/>
                <a:ea typeface="微軟正黑體" panose="020B0604030504040204" pitchFamily="34" charset="-120"/>
                <a:cs typeface="Calibri" panose="020F0502020204030204" pitchFamily="34" charset="0"/>
              </a:rPr>
              <a:t>已有</a:t>
            </a:r>
            <a:r>
              <a:rPr lang="zh-TW" altLang="en-US" sz="3200" b="1" kern="0" dirty="0">
                <a:solidFill>
                  <a:srgbClr val="7030A0"/>
                </a:solidFill>
                <a:latin typeface="Calibri" panose="020F0502020204030204" pitchFamily="34" charset="0"/>
                <a:ea typeface="微軟正黑體" panose="020B0604030504040204" pitchFamily="34" charset="-120"/>
                <a:cs typeface="Calibri" panose="020F0502020204030204" pitchFamily="34" charset="0"/>
              </a:rPr>
              <a:t>辦法</a:t>
            </a:r>
            <a:r>
              <a:rPr lang="zh-TW" altLang="zh-TW" sz="3200" b="1" kern="0" dirty="0" smtClean="0">
                <a:solidFill>
                  <a:srgbClr val="7030A0"/>
                </a:solidFill>
                <a:latin typeface="Calibri" panose="020F0502020204030204" pitchFamily="34" charset="0"/>
                <a:ea typeface="微軟正黑體" panose="020B0604030504040204" pitchFamily="34" charset="-120"/>
                <a:cs typeface="Calibri" panose="020F0502020204030204" pitchFamily="34" charset="0"/>
              </a:rPr>
              <a:t>抓漏</a:t>
            </a:r>
            <a:r>
              <a:rPr lang="en-US" altLang="zh-TW" sz="3200" b="1" kern="0" dirty="0" smtClean="0">
                <a:solidFill>
                  <a:srgbClr val="7030A0"/>
                </a:solidFill>
                <a:latin typeface="Calibri" panose="020F0502020204030204" pitchFamily="34" charset="0"/>
                <a:ea typeface="微軟正黑體" panose="020B0604030504040204" pitchFamily="34" charset="-120"/>
                <a:cs typeface="Calibri" panose="020F0502020204030204" pitchFamily="34" charset="0"/>
              </a:rPr>
              <a:t> ?!</a:t>
            </a:r>
            <a:endParaRPr lang="zh-TW" altLang="en-US" sz="3200" dirty="0"/>
          </a:p>
        </p:txBody>
      </p:sp>
      <p:pic>
        <p:nvPicPr>
          <p:cNvPr id="4" name="圖片 3"/>
          <p:cNvPicPr>
            <a:picLocks noChangeAspect="1"/>
          </p:cNvPicPr>
          <p:nvPr/>
        </p:nvPicPr>
        <p:blipFill rotWithShape="1">
          <a:blip r:embed="rId2"/>
          <a:srcRect l="16121" t="21192" r="42060" b="59415"/>
          <a:stretch/>
        </p:blipFill>
        <p:spPr>
          <a:xfrm>
            <a:off x="200024" y="1508599"/>
            <a:ext cx="4165147" cy="929801"/>
          </a:xfrm>
          <a:prstGeom prst="rect">
            <a:avLst/>
          </a:prstGeom>
        </p:spPr>
      </p:pic>
      <p:pic>
        <p:nvPicPr>
          <p:cNvPr id="5" name="圖片 4"/>
          <p:cNvPicPr>
            <a:picLocks noChangeAspect="1"/>
          </p:cNvPicPr>
          <p:nvPr/>
        </p:nvPicPr>
        <p:blipFill rotWithShape="1">
          <a:blip r:embed="rId3"/>
          <a:srcRect l="24122" t="15859" r="22242" b="12707"/>
          <a:stretch/>
        </p:blipFill>
        <p:spPr>
          <a:xfrm>
            <a:off x="209550" y="3152776"/>
            <a:ext cx="6257926" cy="3581400"/>
          </a:xfrm>
          <a:prstGeom prst="rect">
            <a:avLst/>
          </a:prstGeom>
        </p:spPr>
      </p:pic>
      <p:pic>
        <p:nvPicPr>
          <p:cNvPr id="6" name="圖片 5"/>
          <p:cNvPicPr>
            <a:picLocks noChangeAspect="1"/>
          </p:cNvPicPr>
          <p:nvPr/>
        </p:nvPicPr>
        <p:blipFill rotWithShape="1">
          <a:blip r:embed="rId4"/>
          <a:srcRect l="16750" t="24518" r="47167" b="57260"/>
          <a:stretch/>
        </p:blipFill>
        <p:spPr>
          <a:xfrm>
            <a:off x="276223" y="2342344"/>
            <a:ext cx="3799019" cy="810432"/>
          </a:xfrm>
          <a:prstGeom prst="rect">
            <a:avLst/>
          </a:prstGeom>
        </p:spPr>
      </p:pic>
      <p:pic>
        <p:nvPicPr>
          <p:cNvPr id="7" name="圖片 6"/>
          <p:cNvPicPr>
            <a:picLocks noChangeAspect="1"/>
          </p:cNvPicPr>
          <p:nvPr/>
        </p:nvPicPr>
        <p:blipFill rotWithShape="1">
          <a:blip r:embed="rId5"/>
          <a:srcRect l="22462" t="39495" r="19015" b="50404"/>
          <a:stretch/>
        </p:blipFill>
        <p:spPr>
          <a:xfrm>
            <a:off x="98190" y="782568"/>
            <a:ext cx="6807435" cy="794786"/>
          </a:xfrm>
          <a:prstGeom prst="rect">
            <a:avLst/>
          </a:prstGeom>
        </p:spPr>
      </p:pic>
      <p:sp>
        <p:nvSpPr>
          <p:cNvPr id="8" name="矩形 7"/>
          <p:cNvSpPr/>
          <p:nvPr/>
        </p:nvSpPr>
        <p:spPr>
          <a:xfrm>
            <a:off x="209549" y="1508599"/>
            <a:ext cx="6400801" cy="83374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09549" y="2330687"/>
            <a:ext cx="6400801" cy="83374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09549" y="3164432"/>
            <a:ext cx="6400801" cy="356974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6610350" y="1687345"/>
            <a:ext cx="390525" cy="442511"/>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6610350" y="2596954"/>
            <a:ext cx="390525" cy="442511"/>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右箭號 12"/>
          <p:cNvSpPr/>
          <p:nvPr/>
        </p:nvSpPr>
        <p:spPr>
          <a:xfrm>
            <a:off x="6610350" y="4583703"/>
            <a:ext cx="390525" cy="442511"/>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7143750" y="1222638"/>
            <a:ext cx="4572000" cy="1095375"/>
          </a:xfrm>
          <a:prstGeom prst="rect">
            <a:avLst/>
          </a:prstGeom>
          <a:solidFill>
            <a:schemeClr val="accent1">
              <a:lumMod val="20000"/>
              <a:lumOff val="8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smtClean="0">
                <a:solidFill>
                  <a:schemeClr val="tx1"/>
                </a:solidFill>
                <a:latin typeface="微軟正黑體" panose="020B0604030504040204" pitchFamily="34" charset="-120"/>
                <a:ea typeface="微軟正黑體" panose="020B0604030504040204" pitchFamily="34" charset="-120"/>
              </a:rPr>
              <a:t>報載馬偕董事長涉嫌私設</a:t>
            </a:r>
            <a:r>
              <a:rPr lang="en-US" altLang="zh-TW" sz="1600" b="1" dirty="0" smtClean="0">
                <a:solidFill>
                  <a:schemeClr val="tx1"/>
                </a:solidFill>
                <a:latin typeface="微軟正黑體" panose="020B0604030504040204" pitchFamily="34" charset="-120"/>
                <a:ea typeface="微軟正黑體" panose="020B0604030504040204" pitchFamily="34" charset="-120"/>
              </a:rPr>
              <a:t>3</a:t>
            </a:r>
            <a:r>
              <a:rPr lang="zh-TW" altLang="en-US" sz="1600" b="1" dirty="0" smtClean="0">
                <a:solidFill>
                  <a:schemeClr val="tx1"/>
                </a:solidFill>
                <a:latin typeface="微軟正黑體" panose="020B0604030504040204" pitchFamily="34" charset="-120"/>
                <a:ea typeface="微軟正黑體" panose="020B0604030504040204" pitchFamily="34" charset="-120"/>
              </a:rPr>
              <a:t>家公司掏空醫院之弊端，其</a:t>
            </a:r>
            <a:r>
              <a:rPr lang="en-US" altLang="zh-TW" sz="1600" b="1" dirty="0" smtClean="0">
                <a:solidFill>
                  <a:schemeClr val="tx1"/>
                </a:solidFill>
                <a:latin typeface="微軟正黑體" panose="020B0604030504040204" pitchFamily="34" charset="-120"/>
                <a:ea typeface="微軟正黑體" panose="020B0604030504040204" pitchFamily="34" charset="-120"/>
              </a:rPr>
              <a:t>3</a:t>
            </a:r>
            <a:r>
              <a:rPr lang="zh-TW" altLang="en-US" sz="1600" b="1" dirty="0" smtClean="0">
                <a:solidFill>
                  <a:schemeClr val="tx1"/>
                </a:solidFill>
                <a:latin typeface="微軟正黑體" panose="020B0604030504040204" pitchFamily="34" charset="-120"/>
                <a:ea typeface="微軟正黑體" panose="020B0604030504040204" pitchFamily="34" charset="-120"/>
              </a:rPr>
              <a:t>家公司設立時間為</a:t>
            </a:r>
            <a:r>
              <a:rPr lang="en-US" altLang="zh-TW" sz="1600" b="1" dirty="0" smtClean="0">
                <a:solidFill>
                  <a:schemeClr val="tx1"/>
                </a:solidFill>
                <a:latin typeface="微軟正黑體" panose="020B0604030504040204" pitchFamily="34" charset="-120"/>
                <a:ea typeface="微軟正黑體" panose="020B0604030504040204" pitchFamily="34" charset="-120"/>
              </a:rPr>
              <a:t>106</a:t>
            </a:r>
            <a:r>
              <a:rPr lang="zh-TW" altLang="en-US" sz="1600" b="1" dirty="0" smtClean="0">
                <a:solidFill>
                  <a:schemeClr val="tx1"/>
                </a:solidFill>
                <a:latin typeface="微軟正黑體" panose="020B0604030504040204" pitchFamily="34" charset="-120"/>
                <a:ea typeface="微軟正黑體" panose="020B0604030504040204" pitchFamily="34" charset="-120"/>
              </a:rPr>
              <a:t>年</a:t>
            </a:r>
            <a:r>
              <a:rPr lang="en-US" altLang="zh-TW" sz="1600" b="1" dirty="0" smtClean="0">
                <a:solidFill>
                  <a:schemeClr val="tx1"/>
                </a:solidFill>
                <a:latin typeface="微軟正黑體" panose="020B0604030504040204" pitchFamily="34" charset="-120"/>
                <a:ea typeface="微軟正黑體" panose="020B0604030504040204" pitchFamily="34" charset="-120"/>
              </a:rPr>
              <a:t>9</a:t>
            </a:r>
            <a:r>
              <a:rPr lang="zh-TW" altLang="en-US" sz="1600" b="1" dirty="0" smtClean="0">
                <a:solidFill>
                  <a:schemeClr val="tx1"/>
                </a:solidFill>
                <a:latin typeface="微軟正黑體" panose="020B0604030504040204" pitchFamily="34" charset="-120"/>
                <a:ea typeface="微軟正黑體" panose="020B0604030504040204" pitchFamily="34" charset="-120"/>
              </a:rPr>
              <a:t>月，然從</a:t>
            </a:r>
            <a:r>
              <a:rPr lang="en-US" altLang="zh-TW" sz="1600" b="1" dirty="0" smtClean="0">
                <a:solidFill>
                  <a:schemeClr val="tx1"/>
                </a:solidFill>
                <a:latin typeface="微軟正黑體" panose="020B0604030504040204" pitchFamily="34" charset="-120"/>
                <a:ea typeface="微軟正黑體" panose="020B0604030504040204" pitchFamily="34" charset="-120"/>
              </a:rPr>
              <a:t>105</a:t>
            </a:r>
            <a:r>
              <a:rPr lang="zh-TW" altLang="en-US" sz="1600" b="1" dirty="0" smtClean="0">
                <a:solidFill>
                  <a:schemeClr val="tx1"/>
                </a:solidFill>
                <a:latin typeface="微軟正黑體" panose="020B0604030504040204" pitchFamily="34" charset="-120"/>
                <a:ea typeface="微軟正黑體" panose="020B0604030504040204" pitchFamily="34" charset="-120"/>
              </a:rPr>
              <a:t>年財報審查意見來看，馬偕卻是模範生？現有審查真能發現問題？</a:t>
            </a: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7143750" y="2524113"/>
            <a:ext cx="4572000" cy="912534"/>
          </a:xfrm>
          <a:prstGeom prst="rect">
            <a:avLst/>
          </a:prstGeom>
          <a:solidFill>
            <a:schemeClr val="accent1">
              <a:lumMod val="20000"/>
              <a:lumOff val="8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b="1" dirty="0" smtClean="0">
                <a:solidFill>
                  <a:schemeClr val="tx1"/>
                </a:solidFill>
                <a:latin typeface="微軟正黑體" panose="020B0604030504040204" pitchFamily="34" charset="-120"/>
                <a:ea typeface="微軟正黑體" panose="020B0604030504040204" pitchFamily="34" charset="-120"/>
              </a:rPr>
              <a:t>106</a:t>
            </a:r>
            <a:r>
              <a:rPr lang="zh-TW" altLang="en-US" sz="1600" b="1" dirty="0" smtClean="0">
                <a:solidFill>
                  <a:schemeClr val="tx1"/>
                </a:solidFill>
                <a:latin typeface="微軟正黑體" panose="020B0604030504040204" pitchFamily="34" charset="-120"/>
                <a:ea typeface="微軟正黑體" panose="020B0604030504040204" pitchFamily="34" charset="-120"/>
              </a:rPr>
              <a:t>年</a:t>
            </a:r>
            <a:r>
              <a:rPr lang="en-US" altLang="zh-TW" sz="1600" b="1" dirty="0" smtClean="0">
                <a:solidFill>
                  <a:schemeClr val="tx1"/>
                </a:solidFill>
                <a:latin typeface="微軟正黑體" panose="020B0604030504040204" pitchFamily="34" charset="-120"/>
                <a:ea typeface="微軟正黑體" panose="020B0604030504040204" pitchFamily="34" charset="-120"/>
              </a:rPr>
              <a:t>12</a:t>
            </a:r>
            <a:r>
              <a:rPr lang="zh-TW" altLang="en-US" sz="1600" b="1" dirty="0" smtClean="0">
                <a:solidFill>
                  <a:schemeClr val="tx1"/>
                </a:solidFill>
                <a:latin typeface="微軟正黑體" panose="020B0604030504040204" pitchFamily="34" charset="-120"/>
                <a:ea typeface="微軟正黑體" panose="020B0604030504040204" pitchFamily="34" charset="-120"/>
              </a:rPr>
              <a:t>月媒體爆出礦工</a:t>
            </a:r>
            <a:r>
              <a:rPr lang="zh-TW" altLang="en-US" sz="1600" b="1" dirty="0" smtClean="0">
                <a:solidFill>
                  <a:schemeClr val="tx1"/>
                </a:solidFill>
                <a:latin typeface="微軟正黑體" panose="020B0604030504040204" pitchFamily="34" charset="-120"/>
                <a:ea typeface="微軟正黑體" panose="020B0604030504040204" pitchFamily="34" charset="-120"/>
              </a:rPr>
              <a:t>醫院高層收受廠商回扣爭議，然也</a:t>
            </a:r>
            <a:r>
              <a:rPr lang="zh-TW" altLang="en-US" sz="1600" b="1" dirty="0" smtClean="0">
                <a:solidFill>
                  <a:schemeClr val="tx1"/>
                </a:solidFill>
                <a:latin typeface="微軟正黑體" panose="020B0604030504040204" pitchFamily="34" charset="-120"/>
                <a:ea typeface="微軟正黑體" panose="020B0604030504040204" pitchFamily="34" charset="-120"/>
              </a:rPr>
              <a:t>難以在現行財報審查機制中現形</a:t>
            </a:r>
            <a:r>
              <a:rPr lang="zh-TW" altLang="en-US" sz="1600" b="1" dirty="0">
                <a:solidFill>
                  <a:schemeClr val="tx1"/>
                </a:solidFill>
                <a:latin typeface="微軟正黑體" panose="020B0604030504040204" pitchFamily="34" charset="-120"/>
                <a:ea typeface="微軟正黑體" panose="020B0604030504040204" pitchFamily="34" charset="-120"/>
              </a:rPr>
              <a:t>？</a:t>
            </a:r>
          </a:p>
        </p:txBody>
      </p:sp>
      <p:sp>
        <p:nvSpPr>
          <p:cNvPr id="16" name="矩形 15"/>
          <p:cNvSpPr/>
          <p:nvPr/>
        </p:nvSpPr>
        <p:spPr>
          <a:xfrm>
            <a:off x="7143749" y="4315509"/>
            <a:ext cx="4572000" cy="1266141"/>
          </a:xfrm>
          <a:prstGeom prst="rect">
            <a:avLst/>
          </a:prstGeom>
          <a:solidFill>
            <a:schemeClr val="accent1">
              <a:lumMod val="20000"/>
              <a:lumOff val="80000"/>
            </a:schemeClr>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smtClean="0">
                <a:solidFill>
                  <a:schemeClr val="tx1"/>
                </a:solidFill>
                <a:latin typeface="微軟正黑體" panose="020B0604030504040204" pitchFamily="34" charset="-120"/>
                <a:ea typeface="微軟正黑體" panose="020B0604030504040204" pitchFamily="34" charset="-120"/>
              </a:rPr>
              <a:t>長庚醫療財團法人</a:t>
            </a:r>
            <a:r>
              <a:rPr lang="zh-TW" altLang="en-US" sz="1600" b="1" dirty="0">
                <a:solidFill>
                  <a:schemeClr val="tx1"/>
                </a:solidFill>
                <a:latin typeface="微軟正黑體" panose="020B0604030504040204" pitchFamily="34" charset="-120"/>
                <a:ea typeface="微軟正黑體" panose="020B0604030504040204" pitchFamily="34" charset="-120"/>
              </a:rPr>
              <a:t>下</a:t>
            </a:r>
            <a:r>
              <a:rPr lang="zh-TW" altLang="en-US" sz="1600" b="1" dirty="0" smtClean="0">
                <a:solidFill>
                  <a:schemeClr val="tx1"/>
                </a:solidFill>
                <a:latin typeface="微軟正黑體" panose="020B0604030504040204" pitchFamily="34" charset="-120"/>
                <a:ea typeface="微軟正黑體" panose="020B0604030504040204" pitchFamily="34" charset="-120"/>
              </a:rPr>
              <a:t>於</a:t>
            </a:r>
            <a:r>
              <a:rPr lang="en-US" altLang="zh-TW" sz="1600" b="1" dirty="0" smtClean="0">
                <a:solidFill>
                  <a:schemeClr val="tx1"/>
                </a:solidFill>
                <a:latin typeface="微軟正黑體" panose="020B0604030504040204" pitchFamily="34" charset="-120"/>
                <a:ea typeface="微軟正黑體" panose="020B0604030504040204" pitchFamily="34" charset="-120"/>
              </a:rPr>
              <a:t>105</a:t>
            </a:r>
            <a:r>
              <a:rPr lang="zh-TW" altLang="en-US" sz="1600" b="1" dirty="0">
                <a:solidFill>
                  <a:schemeClr val="tx1"/>
                </a:solidFill>
                <a:latin typeface="微軟正黑體" panose="020B0604030504040204" pitchFamily="34" charset="-120"/>
                <a:ea typeface="微軟正黑體" panose="020B0604030504040204" pitchFamily="34" charset="-120"/>
              </a:rPr>
              <a:t>年</a:t>
            </a:r>
            <a:r>
              <a:rPr lang="en-US" altLang="zh-TW" sz="1600" b="1" dirty="0">
                <a:solidFill>
                  <a:schemeClr val="tx1"/>
                </a:solidFill>
                <a:latin typeface="微軟正黑體" panose="020B0604030504040204" pitchFamily="34" charset="-120"/>
                <a:ea typeface="微軟正黑體" panose="020B0604030504040204" pitchFamily="34" charset="-120"/>
              </a:rPr>
              <a:t>6</a:t>
            </a:r>
            <a:r>
              <a:rPr lang="zh-TW" altLang="en-US" sz="1600" b="1" dirty="0" smtClean="0">
                <a:solidFill>
                  <a:schemeClr val="tx1"/>
                </a:solidFill>
                <a:latin typeface="微軟正黑體" panose="020B0604030504040204" pitchFamily="34" charset="-120"/>
                <a:ea typeface="微軟正黑體" panose="020B0604030504040204" pitchFamily="34" charset="-120"/>
              </a:rPr>
              <a:t>月正式設立一純自費主攻醫美高階健檢的長庚</a:t>
            </a:r>
            <a:r>
              <a:rPr lang="zh-TW" altLang="en-US" sz="1600" b="1" dirty="0">
                <a:solidFill>
                  <a:schemeClr val="tx1"/>
                </a:solidFill>
                <a:latin typeface="微軟正黑體" panose="020B0604030504040204" pitchFamily="34" charset="-120"/>
                <a:ea typeface="微軟正黑體" panose="020B0604030504040204" pitchFamily="34" charset="-120"/>
              </a:rPr>
              <a:t>診所</a:t>
            </a:r>
            <a:r>
              <a:rPr lang="zh-TW" altLang="en-US" sz="1600" b="1" dirty="0" smtClean="0">
                <a:solidFill>
                  <a:schemeClr val="tx1"/>
                </a:solidFill>
                <a:latin typeface="微軟正黑體" panose="020B0604030504040204" pitchFamily="34" charset="-120"/>
                <a:ea typeface="微軟正黑體" panose="020B0604030504040204" pitchFamily="34" charset="-120"/>
              </a:rPr>
              <a:t>，其設立資金來源、免稅與資源投注的優先合理性，亦未能從財報審查過程中反映出來？</a:t>
            </a: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209550" y="238125"/>
            <a:ext cx="981076" cy="369332"/>
          </a:xfrm>
          <a:prstGeom prst="rect">
            <a:avLst/>
          </a:prstGeom>
          <a:solidFill>
            <a:schemeClr val="accent6">
              <a:lumMod val="75000"/>
            </a:schemeClr>
          </a:solidFill>
        </p:spPr>
        <p:txBody>
          <a:bodyPr wrap="square" rtlCol="0">
            <a:spAutoFit/>
          </a:bodyPr>
          <a:lstStyle/>
          <a:p>
            <a:pPr algn="ctr"/>
            <a:r>
              <a:rPr lang="zh-TW" altLang="en-US" b="1" dirty="0" smtClean="0">
                <a:solidFill>
                  <a:schemeClr val="bg1"/>
                </a:solidFill>
                <a:latin typeface="微軟正黑體" panose="020B0604030504040204" pitchFamily="34" charset="-120"/>
                <a:ea typeface="微軟正黑體" panose="020B0604030504040204" pitchFamily="34" charset="-120"/>
              </a:rPr>
              <a:t>附件四</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1" name="投影片編號版面配置區 20"/>
          <p:cNvSpPr>
            <a:spLocks noGrp="1"/>
          </p:cNvSpPr>
          <p:nvPr>
            <p:ph type="sldNum" sz="quarter" idx="12"/>
          </p:nvPr>
        </p:nvSpPr>
        <p:spPr>
          <a:xfrm>
            <a:off x="10801350" y="6338351"/>
            <a:ext cx="914400" cy="320040"/>
          </a:xfrm>
        </p:spPr>
        <p:txBody>
          <a:bodyPr/>
          <a:lstStyle/>
          <a:p>
            <a:fld id="{0DA49BC9-ABD5-41D2-B2A3-9134038BCD5D}" type="slidenum">
              <a:rPr lang="zh-TW" altLang="en-US" sz="1400" smtClean="0">
                <a:latin typeface="Tahoma" panose="020B0604030504040204" pitchFamily="34" charset="0"/>
                <a:cs typeface="Tahoma" panose="020B0604030504040204" pitchFamily="34" charset="0"/>
              </a:rPr>
              <a:t>8</a:t>
            </a:fld>
            <a:endParaRPr lang="zh-TW" altLang="en-US" sz="1400" dirty="0">
              <a:latin typeface="Tahoma" panose="020B0604030504040204" pitchFamily="34" charset="0"/>
              <a:cs typeface="Tahoma" panose="020B0604030504040204" pitchFamily="34" charset="0"/>
            </a:endParaRPr>
          </a:p>
        </p:txBody>
      </p:sp>
      <p:pic>
        <p:nvPicPr>
          <p:cNvPr id="23" name="圖片 22"/>
          <p:cNvPicPr>
            <a:picLocks noChangeAspect="1"/>
          </p:cNvPicPr>
          <p:nvPr/>
        </p:nvPicPr>
        <p:blipFill>
          <a:blip r:embed="rId6"/>
          <a:stretch>
            <a:fillRect/>
          </a:stretch>
        </p:blipFill>
        <p:spPr>
          <a:xfrm>
            <a:off x="9187543" y="6239330"/>
            <a:ext cx="419926" cy="419061"/>
          </a:xfrm>
          <a:prstGeom prst="rect">
            <a:avLst/>
          </a:prstGeom>
          <a:effectLst>
            <a:outerShdw blurRad="50800" dist="38100" dir="2700000" algn="tl" rotWithShape="0">
              <a:prstClr val="black">
                <a:alpha val="40000"/>
              </a:prstClr>
            </a:outerShdw>
          </a:effectLst>
        </p:spPr>
      </p:pic>
      <p:sp>
        <p:nvSpPr>
          <p:cNvPr id="24" name="文字方塊 23"/>
          <p:cNvSpPr txBox="1"/>
          <p:nvPr/>
        </p:nvSpPr>
        <p:spPr>
          <a:xfrm>
            <a:off x="9586171" y="6330723"/>
            <a:ext cx="1809750" cy="338554"/>
          </a:xfrm>
          <a:prstGeom prst="rect">
            <a:avLst/>
          </a:prstGeom>
          <a:noFill/>
        </p:spPr>
        <p:txBody>
          <a:bodyPr wrap="square" rtlCol="0">
            <a:spAutoFit/>
          </a:bodyPr>
          <a:lstStyle/>
          <a:p>
            <a:pPr algn="r"/>
            <a:r>
              <a:rPr lang="zh-TW" altLang="en-US" sz="1600" b="1" dirty="0" smtClean="0">
                <a:solidFill>
                  <a:schemeClr val="bg1">
                    <a:lumMod val="50000"/>
                  </a:schemeClr>
                </a:solidFill>
                <a:latin typeface="微軟正黑體" panose="020B0604030504040204" pitchFamily="34" charset="-120"/>
                <a:ea typeface="微軟正黑體" panose="020B0604030504040204" pitchFamily="34" charset="-120"/>
              </a:rPr>
              <a:t>醫改會整理 </a:t>
            </a:r>
            <a:r>
              <a:rPr lang="en-US" altLang="zh-TW" sz="1600" b="1" dirty="0" smtClean="0">
                <a:solidFill>
                  <a:schemeClr val="bg1">
                    <a:lumMod val="50000"/>
                  </a:schemeClr>
                </a:solidFill>
                <a:latin typeface="微軟正黑體" panose="020B0604030504040204" pitchFamily="34" charset="-120"/>
                <a:ea typeface="微軟正黑體" panose="020B0604030504040204" pitchFamily="34" charset="-120"/>
              </a:rPr>
              <a:t>107.2</a:t>
            </a:r>
            <a:endParaRPr lang="zh-TW" altLang="en-US" sz="1600" b="1"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78044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對話框">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對話框" id="{E39202DC-0FD1-409A-B988-1680A5966327}" vid="{C121A113-63A6-4AEC-ACA4-580A5AFE6062}"/>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對話框</Template>
  <TotalTime>2014</TotalTime>
  <Words>1305</Words>
  <Application>Microsoft Office PowerPoint</Application>
  <PresentationFormat>自訂</PresentationFormat>
  <Paragraphs>164</Paragraphs>
  <Slides>8</Slides>
  <Notes>3</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對話框</vt:lpstr>
      <vt:lpstr>PowerPoint 簡報</vt:lpstr>
      <vt:lpstr>PowerPoint 簡報</vt:lpstr>
      <vt:lpstr>《醫療法》修法後， 財團法人醫院董事會治理會有什麼改變？</vt:lpstr>
      <vt:lpstr>《醫療法》修法後， 醫療公益責任落實 有何進步？</vt:lpstr>
      <vt:lpstr>《醫療法》修法後，如何搶救血汗醫護？</vt:lpstr>
      <vt:lpstr>《醫療法》修法後， 如何監管防財團法人醫院財務五鬼搬運？</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《醫療法》修法後，財團法人醫院董事會會有什麼改變？</dc:title>
  <dc:creator>lydia</dc:creator>
  <cp:lastModifiedBy>user</cp:lastModifiedBy>
  <cp:revision>111</cp:revision>
  <dcterms:created xsi:type="dcterms:W3CDTF">2018-02-01T19:22:54Z</dcterms:created>
  <dcterms:modified xsi:type="dcterms:W3CDTF">2019-07-01T07:30:21Z</dcterms:modified>
</cp:coreProperties>
</file>