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0" r:id="rId1"/>
  </p:sldMasterIdLst>
  <p:notesMasterIdLst>
    <p:notesMasterId r:id="rId6"/>
  </p:notesMasterIdLst>
  <p:handoutMasterIdLst>
    <p:handoutMasterId r:id="rId7"/>
  </p:handoutMasterIdLst>
  <p:sldIdLst>
    <p:sldId id="473" r:id="rId2"/>
    <p:sldId id="545" r:id="rId3"/>
    <p:sldId id="553" r:id="rId4"/>
    <p:sldId id="552" r:id="rId5"/>
  </p:sldIdLst>
  <p:sldSz cx="9144000" cy="5715000" type="screen16x10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DD3F3F"/>
    <a:srgbClr val="FFFF66"/>
    <a:srgbClr val="FCD99A"/>
    <a:srgbClr val="CCFF99"/>
    <a:srgbClr val="F7E7E5"/>
    <a:srgbClr val="CCFFFF"/>
    <a:srgbClr val="904A1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74" autoAdjust="0"/>
  </p:normalViewPr>
  <p:slideViewPr>
    <p:cSldViewPr>
      <p:cViewPr>
        <p:scale>
          <a:sx n="100" d="100"/>
          <a:sy n="100" d="100"/>
        </p:scale>
        <p:origin x="-216" y="-33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34CAD156-AFC7-4A58-AC6E-48BA2F594B43}" type="datetimeFigureOut">
              <a:rPr lang="zh-TW" altLang="en-US" smtClean="0"/>
              <a:pPr/>
              <a:t>2019/7/1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2FB50301-A831-45C8-B9F8-64247FC493C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3127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A4528A9-F1D6-4A79-855C-4FD63B276D8E}" type="datetimeFigureOut">
              <a:rPr lang="zh-TW" altLang="en-US"/>
              <a:pPr>
                <a:defRPr/>
              </a:pPr>
              <a:t>2019/7/1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F7B2314-2089-4C37-AAE3-9296C95AB0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9736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9400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3455-25EA-48D1-9F45-C1AA74EF3397}" type="slidenum">
              <a:rPr lang="zh-TW" altLang="en-US" smtClean="0">
                <a:solidFill>
                  <a:prstClr val="black"/>
                </a:solidFill>
              </a:rPr>
              <a:pPr/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93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19138" y="1241425"/>
            <a:ext cx="5359400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3455-25EA-48D1-9F45-C1AA74EF3397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53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7286630" y="5445127"/>
            <a:ext cx="1071563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投影片編號版面配置區 7"/>
          <p:cNvSpPr>
            <a:spLocks noGrp="1"/>
          </p:cNvSpPr>
          <p:nvPr>
            <p:ph type="sldNum" sz="quarter" idx="11"/>
          </p:nvPr>
        </p:nvSpPr>
        <p:spPr>
          <a:xfrm>
            <a:off x="8696330" y="4822033"/>
            <a:ext cx="447675" cy="26987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itchFamily="34" charset="0"/>
                <a:ea typeface="新細明體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0C9A0C-0144-458C-A4AB-D188760606E9}" type="slidenum">
              <a:rPr kumimoji="0" lang="zh-TW" altLang="en-US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47197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575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7935823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</p:spTree>
    <p:extLst>
      <p:ext uri="{BB962C8B-B14F-4D97-AF65-F5344CB8AC3E}">
        <p14:creationId xmlns:p14="http://schemas.microsoft.com/office/powerpoint/2010/main" val="376428062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7200"/>
            <a:ext cx="8229600" cy="42548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52969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rgbClr val="000000"/>
              </a:solidFill>
              <a:latin typeface="Arial"/>
              <a:ea typeface="黑体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5296961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rgbClr val="000000"/>
              </a:solidFill>
              <a:latin typeface="Arial"/>
              <a:ea typeface="黑体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5296961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DC3CF03-B136-4F7F-8BF7-EEF10412E1EB}" type="slidenum">
              <a:rPr kumimoji="0" lang="zh-CN" altLang="en-US">
                <a:solidFill>
                  <a:srgbClr val="000000"/>
                </a:solidFill>
                <a:latin typeface="Arial"/>
                <a:ea typeface="黑体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zh-CN" altLang="en-US">
              <a:solidFill>
                <a:srgbClr val="000000"/>
              </a:solidFill>
              <a:latin typeface="Arial"/>
              <a:ea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3591596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latin typeface="+mj-ea"/>
                <a:ea typeface="+mj-ea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5480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投影片編號版面配置區 7"/>
          <p:cNvSpPr>
            <a:spLocks noGrp="1"/>
          </p:cNvSpPr>
          <p:nvPr>
            <p:ph type="sldNum" sz="quarter" idx="10"/>
          </p:nvPr>
        </p:nvSpPr>
        <p:spPr>
          <a:xfrm>
            <a:off x="8696330" y="4822033"/>
            <a:ext cx="447675" cy="26987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itchFamily="34" charset="0"/>
                <a:ea typeface="新細明體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0C9A0C-0144-458C-A4AB-D188760606E9}" type="slidenum">
              <a:rPr kumimoji="0" lang="zh-TW" altLang="en-US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605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54807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54807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7286630" y="5445127"/>
            <a:ext cx="1071563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投影片編號版面配置區 7"/>
          <p:cNvSpPr>
            <a:spLocks noGrp="1"/>
          </p:cNvSpPr>
          <p:nvPr>
            <p:ph type="sldNum" sz="quarter" idx="11"/>
          </p:nvPr>
        </p:nvSpPr>
        <p:spPr>
          <a:xfrm>
            <a:off x="8696330" y="4822033"/>
            <a:ext cx="447675" cy="26987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itchFamily="34" charset="0"/>
                <a:ea typeface="新細明體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0C9A0C-0144-458C-A4AB-D188760606E9}" type="slidenum">
              <a:rPr kumimoji="0" lang="zh-TW" altLang="en-US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12172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812398"/>
            <a:ext cx="4040188" cy="30691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0" y="1812398"/>
            <a:ext cx="4041775" cy="306918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7286630" y="5445127"/>
            <a:ext cx="1071563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>
          <a:xfrm>
            <a:off x="8696330" y="4822033"/>
            <a:ext cx="447675" cy="26987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itchFamily="34" charset="0"/>
                <a:ea typeface="新細明體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0C9A0C-0144-458C-A4AB-D188760606E9}" type="slidenum">
              <a:rPr kumimoji="0" lang="zh-TW" altLang="en-US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500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6540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95918"/>
            <a:ext cx="3008313" cy="36856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7286630" y="5445127"/>
            <a:ext cx="1071563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投影片編號版面配置區 7"/>
          <p:cNvSpPr>
            <a:spLocks noGrp="1"/>
          </p:cNvSpPr>
          <p:nvPr>
            <p:ph type="sldNum" sz="quarter" idx="11"/>
          </p:nvPr>
        </p:nvSpPr>
        <p:spPr>
          <a:xfrm>
            <a:off x="8696330" y="4822033"/>
            <a:ext cx="447675" cy="26987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itchFamily="34" charset="0"/>
                <a:ea typeface="新細明體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0C9A0C-0144-458C-A4AB-D188760606E9}" type="slidenum">
              <a:rPr kumimoji="0" lang="zh-TW" altLang="en-US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4491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468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7286630" y="5445127"/>
            <a:ext cx="1071563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投影片編號版面配置區 7"/>
          <p:cNvSpPr>
            <a:spLocks noGrp="1"/>
          </p:cNvSpPr>
          <p:nvPr>
            <p:ph type="sldNum" sz="quarter" idx="11"/>
          </p:nvPr>
        </p:nvSpPr>
        <p:spPr>
          <a:xfrm>
            <a:off x="8696330" y="4822033"/>
            <a:ext cx="447675" cy="26987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itchFamily="34" charset="0"/>
                <a:ea typeface="新細明體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0C9A0C-0144-458C-A4AB-D188760606E9}" type="slidenum">
              <a:rPr kumimoji="0" lang="zh-TW" altLang="en-US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4986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333501"/>
            <a:ext cx="8229600" cy="35480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7286630" y="5445127"/>
            <a:ext cx="1071563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投影片編號版面配置區 7"/>
          <p:cNvSpPr>
            <a:spLocks noGrp="1"/>
          </p:cNvSpPr>
          <p:nvPr>
            <p:ph type="sldNum" sz="quarter" idx="11"/>
          </p:nvPr>
        </p:nvSpPr>
        <p:spPr>
          <a:xfrm>
            <a:off x="8696330" y="4822033"/>
            <a:ext cx="447675" cy="26987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itchFamily="34" charset="0"/>
                <a:ea typeface="新細明體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0C9A0C-0144-458C-A4AB-D188760606E9}" type="slidenum">
              <a:rPr kumimoji="0" lang="zh-TW" altLang="en-US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243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652712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652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7286630" y="5445127"/>
            <a:ext cx="1071563" cy="2698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投影片編號版面配置區 7"/>
          <p:cNvSpPr>
            <a:spLocks noGrp="1"/>
          </p:cNvSpPr>
          <p:nvPr>
            <p:ph type="sldNum" sz="quarter" idx="11"/>
          </p:nvPr>
        </p:nvSpPr>
        <p:spPr>
          <a:xfrm>
            <a:off x="8696330" y="4822033"/>
            <a:ext cx="447675" cy="26987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itchFamily="34" charset="0"/>
                <a:ea typeface="新細明體" charset="-12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0C9A0C-0144-458C-A4AB-D188760606E9}" type="slidenum">
              <a:rPr kumimoji="0" lang="zh-TW" altLang="en-US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0373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標題，兩項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08000"/>
            <a:ext cx="7772400" cy="9525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1651000"/>
            <a:ext cx="3810000" cy="165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51000"/>
            <a:ext cx="3810000" cy="165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>
          <a:xfrm>
            <a:off x="685800" y="3429002"/>
            <a:ext cx="7772400" cy="14525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4300713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060159"/>
            <a:ext cx="9144000" cy="65484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141291" y="5334000"/>
            <a:ext cx="1847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zh-TW" sz="900">
              <a:solidFill>
                <a:srgbClr val="808080"/>
              </a:solidFill>
              <a:latin typeface="Verdana" pitchFamily="34" charset="0"/>
              <a:ea typeface="微軟正黑體"/>
            </a:endParaRPr>
          </a:p>
        </p:txBody>
      </p:sp>
      <p:sp>
        <p:nvSpPr>
          <p:cNvPr id="1028" name="橢圓 7"/>
          <p:cNvSpPr>
            <a:spLocks noChangeArrowheads="1"/>
          </p:cNvSpPr>
          <p:nvPr/>
        </p:nvSpPr>
        <p:spPr bwMode="auto">
          <a:xfrm>
            <a:off x="323853" y="4995333"/>
            <a:ext cx="1008063" cy="71966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srgbClr val="000000"/>
              </a:solidFill>
              <a:latin typeface="Arial"/>
              <a:ea typeface="微軟正黑體"/>
            </a:endParaRPr>
          </a:p>
        </p:txBody>
      </p:sp>
      <p:pic>
        <p:nvPicPr>
          <p:cNvPr id="1029" name="圖片 6" descr="醫改會LOGO確定版-透明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934482"/>
            <a:ext cx="1009650" cy="78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圖片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189805"/>
            <a:ext cx="5543550" cy="47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89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軟正黑體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軟正黑體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軟正黑體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軟正黑體" pitchFamily="34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標楷體" pitchFamily="65" charset="-12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標楷體" pitchFamily="65" charset="-12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標楷體" pitchFamily="65" charset="-12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標楷體" pitchFamily="65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newslens.com/article/9274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news.ftv.com.tw/news/detail/2017C06S13M1" TargetMode="External"/><Relationship Id="rId3" Type="http://schemas.openxmlformats.org/officeDocument/2006/relationships/hyperlink" Target="https://udn.com/news/story/7266/2550322" TargetMode="External"/><Relationship Id="rId7" Type="http://schemas.openxmlformats.org/officeDocument/2006/relationships/hyperlink" Target="https://www.mirrormedia.mg/story/20171010soc002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news.ltn.com.tw/news/focus/paper/1136773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www.setn.com/News.aspx?NewsID=268269" TargetMode="External"/><Relationship Id="rId10" Type="http://schemas.openxmlformats.org/officeDocument/2006/relationships/hyperlink" Target="http://www.upmedia.mg/news_info.php?SerialNo=38347" TargetMode="External"/><Relationship Id="rId4" Type="http://schemas.openxmlformats.org/officeDocument/2006/relationships/hyperlink" Target="http://www.upmedia.mg/news_info.php?SerialNo=21576" TargetMode="External"/><Relationship Id="rId9" Type="http://schemas.openxmlformats.org/officeDocument/2006/relationships/hyperlink" Target="https://tw.appledaily.com/new/realtime/20180329/1324927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ohw.gov.tw/dl-42953-3968c8ba-85b9-4f41-b8a1-ed2b406a83bd.html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直線單箭頭接點 82"/>
          <p:cNvCxnSpPr/>
          <p:nvPr/>
        </p:nvCxnSpPr>
        <p:spPr>
          <a:xfrm>
            <a:off x="7667884" y="1664096"/>
            <a:ext cx="1268" cy="114063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9" name="群組 8"/>
          <p:cNvGrpSpPr/>
          <p:nvPr/>
        </p:nvGrpSpPr>
        <p:grpSpPr>
          <a:xfrm>
            <a:off x="118893" y="2673808"/>
            <a:ext cx="8863150" cy="267633"/>
            <a:chOff x="158524" y="3208567"/>
            <a:chExt cx="11817533" cy="321159"/>
          </a:xfrm>
        </p:grpSpPr>
        <p:cxnSp>
          <p:nvCxnSpPr>
            <p:cNvPr id="3" name="直線單箭頭接點 2"/>
            <p:cNvCxnSpPr/>
            <p:nvPr/>
          </p:nvCxnSpPr>
          <p:spPr>
            <a:xfrm>
              <a:off x="158524" y="3363689"/>
              <a:ext cx="11739562" cy="2177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" name="等腰三角形 5"/>
            <p:cNvSpPr/>
            <p:nvPr/>
          </p:nvSpPr>
          <p:spPr>
            <a:xfrm rot="5400000">
              <a:off x="11610690" y="3164359"/>
              <a:ext cx="321159" cy="409575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文字方塊 7"/>
          <p:cNvSpPr txBox="1"/>
          <p:nvPr/>
        </p:nvSpPr>
        <p:spPr>
          <a:xfrm>
            <a:off x="0" y="-937"/>
            <a:ext cx="9144000" cy="37979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zh-TW" altLang="en-US" sz="2000" b="1" dirty="0" smtClean="0">
                <a:ln>
                  <a:solidFill>
                    <a:prstClr val="white"/>
                  </a:solidFill>
                </a:ln>
                <a:solidFill>
                  <a:srgbClr val="F81B02"/>
                </a:solidFill>
                <a:latin typeface="+mj-ea"/>
                <a:ea typeface="+mj-ea"/>
              </a:rPr>
              <a:t>附件一</a:t>
            </a:r>
            <a:r>
              <a:rPr lang="en-US" altLang="zh-TW" sz="2000" b="1" dirty="0">
                <a:ln>
                  <a:solidFill>
                    <a:prstClr val="white"/>
                  </a:solidFill>
                </a:ln>
                <a:solidFill>
                  <a:srgbClr val="F81B02"/>
                </a:solidFill>
                <a:latin typeface="+mj-ea"/>
                <a:ea typeface="+mj-ea"/>
              </a:rPr>
              <a:t>(1)</a:t>
            </a:r>
            <a:endParaRPr lang="en-US" altLang="zh-TW" sz="2000" b="1" dirty="0">
              <a:ln>
                <a:solidFill>
                  <a:prstClr val="white"/>
                </a:solidFill>
              </a:ln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566252" y="5465792"/>
            <a:ext cx="1357313" cy="256686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r"/>
            <a:r>
              <a:rPr lang="zh-TW" altLang="en-US" sz="1200" b="1" dirty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醫改會整理 </a:t>
            </a:r>
            <a:r>
              <a:rPr lang="en-US" altLang="zh-TW" sz="1200" b="1" dirty="0" smtClean="0">
                <a:solidFill>
                  <a:prstClr val="white">
                    <a:lumMod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107.6</a:t>
            </a:r>
            <a:endParaRPr lang="zh-TW" altLang="en-US" sz="1200" b="1" dirty="0">
              <a:solidFill>
                <a:prstClr val="white">
                  <a:lumMod val="50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8572" y="871185"/>
            <a:ext cx="390260" cy="18192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eaVert" wrap="square" lIns="71323" tIns="35662" rIns="71323" bIns="35662" rtlCol="0">
            <a:spAutoFit/>
          </a:bodyPr>
          <a:lstStyle/>
          <a:p>
            <a:pPr algn="ctr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治理弊端爭議事件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86625" y="4233302"/>
            <a:ext cx="390260" cy="14151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eaVert" wrap="square" lIns="71323" tIns="35662" rIns="71323" bIns="35662" rtlCol="0">
            <a:spAutoFit/>
          </a:bodyPr>
          <a:lstStyle/>
          <a:p>
            <a:pPr algn="ctr"/>
            <a:r>
              <a:rPr lang="zh-TW" altLang="en-US" sz="1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行政部門</a:t>
            </a:r>
            <a:endParaRPr lang="zh-TW" altLang="en-US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10209" y="2858439"/>
            <a:ext cx="359483" cy="13376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eaVert" wrap="square" lIns="71323" tIns="35662" rIns="71323" bIns="35662" rtlCol="0">
            <a:spAutoFit/>
          </a:bodyPr>
          <a:lstStyle/>
          <a:p>
            <a:pPr algn="ctr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立法部門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781348" y="3038931"/>
            <a:ext cx="934790" cy="57985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altLang="zh-TW" sz="11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5/17</a:t>
            </a:r>
            <a:r>
              <a:rPr lang="zh-TW" altLang="en-US" sz="11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立院衛環會</a:t>
            </a:r>
            <a:r>
              <a:rPr lang="zh-TW" altLang="en-US" sz="1100" b="1" dirty="0">
                <a:solidFill>
                  <a:srgbClr val="DD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初審</a:t>
            </a:r>
            <a:r>
              <a:rPr lang="zh-TW" altLang="en-US" sz="11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通過</a:t>
            </a:r>
            <a:r>
              <a:rPr lang="en-US" altLang="zh-TW" sz="11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11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醫療法</a:t>
            </a:r>
            <a:r>
              <a:rPr lang="en-US" altLang="zh-TW" sz="11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11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</a:p>
        </p:txBody>
      </p:sp>
      <p:sp>
        <p:nvSpPr>
          <p:cNvPr id="19" name="橢圓 18"/>
          <p:cNvSpPr/>
          <p:nvPr/>
        </p:nvSpPr>
        <p:spPr>
          <a:xfrm>
            <a:off x="647742" y="2721432"/>
            <a:ext cx="138793" cy="1542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97952" y="2476025"/>
            <a:ext cx="528766" cy="21052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altLang="zh-TW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106/5</a:t>
            </a:r>
            <a:endParaRPr lang="zh-TW" altLang="en-US" sz="9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1252198" y="2730507"/>
            <a:ext cx="138793" cy="1542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6" name="橢圓 25"/>
          <p:cNvSpPr/>
          <p:nvPr/>
        </p:nvSpPr>
        <p:spPr>
          <a:xfrm>
            <a:off x="1847350" y="2730507"/>
            <a:ext cx="138793" cy="1542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2474221" y="2730503"/>
            <a:ext cx="138793" cy="1542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3073525" y="2730503"/>
            <a:ext cx="138793" cy="1542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3698893" y="2730502"/>
            <a:ext cx="138793" cy="1542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0" name="橢圓 29"/>
          <p:cNvSpPr/>
          <p:nvPr/>
        </p:nvSpPr>
        <p:spPr>
          <a:xfrm>
            <a:off x="4407094" y="2723040"/>
            <a:ext cx="138793" cy="1542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1" name="橢圓 30"/>
          <p:cNvSpPr/>
          <p:nvPr/>
        </p:nvSpPr>
        <p:spPr>
          <a:xfrm>
            <a:off x="5142859" y="2730506"/>
            <a:ext cx="138793" cy="1542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2" name="橢圓 31"/>
          <p:cNvSpPr/>
          <p:nvPr/>
        </p:nvSpPr>
        <p:spPr>
          <a:xfrm>
            <a:off x="5849695" y="2730506"/>
            <a:ext cx="138793" cy="1542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3" name="橢圓 32"/>
          <p:cNvSpPr/>
          <p:nvPr/>
        </p:nvSpPr>
        <p:spPr>
          <a:xfrm>
            <a:off x="6617166" y="2721895"/>
            <a:ext cx="138793" cy="1542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6443141" y="2493034"/>
            <a:ext cx="522838" cy="21052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altLang="zh-TW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107/2</a:t>
            </a:r>
            <a:endParaRPr lang="zh-TW" altLang="en-US" sz="9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5678136" y="2494935"/>
            <a:ext cx="550632" cy="21052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altLang="zh-TW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107/1</a:t>
            </a:r>
            <a:endParaRPr lang="zh-TW" altLang="en-US" sz="9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4927769" y="2491705"/>
            <a:ext cx="666267" cy="21052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altLang="zh-TW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106/12</a:t>
            </a:r>
            <a:endParaRPr lang="zh-TW" altLang="en-US" sz="9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1071990" y="2476025"/>
            <a:ext cx="536374" cy="21052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altLang="zh-TW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106/6</a:t>
            </a:r>
            <a:endParaRPr lang="zh-TW" altLang="en-US" sz="9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1644591" y="2476025"/>
            <a:ext cx="554297" cy="21052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altLang="zh-TW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106/7</a:t>
            </a:r>
            <a:endParaRPr lang="zh-TW" altLang="en-US" sz="9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2251498" y="2482955"/>
            <a:ext cx="567404" cy="21052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altLang="zh-TW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106/8</a:t>
            </a:r>
            <a:endParaRPr lang="zh-TW" altLang="en-US" sz="9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2789473" y="2462509"/>
            <a:ext cx="568103" cy="21052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altLang="zh-TW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106/9</a:t>
            </a:r>
            <a:endParaRPr lang="zh-TW" altLang="en-US" sz="9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3457547" y="2482955"/>
            <a:ext cx="603699" cy="21052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altLang="zh-TW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106/10</a:t>
            </a:r>
            <a:endParaRPr lang="zh-TW" altLang="en-US" sz="9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4192098" y="2482955"/>
            <a:ext cx="631384" cy="21052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altLang="zh-TW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106/11</a:t>
            </a:r>
            <a:endParaRPr lang="zh-TW" altLang="en-US" sz="9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053" name="直線單箭頭接點 2052"/>
          <p:cNvCxnSpPr/>
          <p:nvPr/>
        </p:nvCxnSpPr>
        <p:spPr>
          <a:xfrm>
            <a:off x="1071989" y="2803074"/>
            <a:ext cx="0" cy="24000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54" name="文字方塊 2053"/>
          <p:cNvSpPr txBox="1"/>
          <p:nvPr/>
        </p:nvSpPr>
        <p:spPr>
          <a:xfrm>
            <a:off x="1352821" y="4233303"/>
            <a:ext cx="963494" cy="7491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altLang="zh-TW" sz="11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7/17</a:t>
            </a:r>
            <a:r>
              <a:rPr lang="zh-TW" altLang="en-US" sz="11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成立長庚案調查小組</a:t>
            </a:r>
            <a:r>
              <a:rPr lang="zh-TW" altLang="en-US" sz="1100" b="1" dirty="0">
                <a:solidFill>
                  <a:srgbClr val="F81B0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請長庚說明</a:t>
            </a:r>
          </a:p>
        </p:txBody>
      </p:sp>
      <p:sp>
        <p:nvSpPr>
          <p:cNvPr id="54" name="文字方塊 53"/>
          <p:cNvSpPr txBox="1"/>
          <p:nvPr/>
        </p:nvSpPr>
        <p:spPr>
          <a:xfrm>
            <a:off x="4607397" y="4505719"/>
            <a:ext cx="1209716" cy="57985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altLang="zh-TW" sz="11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11/20</a:t>
            </a:r>
            <a:r>
              <a:rPr lang="zh-TW" altLang="en-US" sz="11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公布長庚案調查報告，</a:t>
            </a:r>
            <a:r>
              <a:rPr lang="zh-TW" altLang="en-US" sz="1100" b="1" dirty="0">
                <a:solidFill>
                  <a:srgbClr val="F81B0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限期改善</a:t>
            </a:r>
            <a:r>
              <a:rPr lang="en-US" altLang="zh-TW" sz="1100" b="1" dirty="0">
                <a:solidFill>
                  <a:srgbClr val="3B95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1100" b="1" dirty="0">
              <a:solidFill>
                <a:srgbClr val="3B95C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3469614" y="4396980"/>
            <a:ext cx="1081289" cy="57985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altLang="zh-TW" sz="11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10/10</a:t>
            </a:r>
            <a:r>
              <a:rPr lang="zh-TW" altLang="en-US" sz="11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衛福部說要調查馬偕案</a:t>
            </a:r>
            <a:r>
              <a:rPr lang="en-US" altLang="zh-TW" sz="11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100" b="1" dirty="0">
                <a:solidFill>
                  <a:srgbClr val="F81B0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還沒下文</a:t>
            </a:r>
          </a:p>
        </p:txBody>
      </p:sp>
      <p:cxnSp>
        <p:nvCxnSpPr>
          <p:cNvPr id="2056" name="直線單箭頭接點 2055"/>
          <p:cNvCxnSpPr/>
          <p:nvPr/>
        </p:nvCxnSpPr>
        <p:spPr>
          <a:xfrm>
            <a:off x="2995085" y="2804729"/>
            <a:ext cx="2121" cy="1428522"/>
          </a:xfrm>
          <a:prstGeom prst="straightConnector1">
            <a:avLst/>
          </a:prstGeom>
          <a:ln w="57150">
            <a:prstDash val="sysDot"/>
            <a:headEnd type="triangl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4" name="文字方塊 63"/>
          <p:cNvSpPr txBox="1"/>
          <p:nvPr/>
        </p:nvSpPr>
        <p:spPr>
          <a:xfrm>
            <a:off x="2305037" y="4229753"/>
            <a:ext cx="1184069" cy="91840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altLang="zh-TW" sz="11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8/25</a:t>
            </a:r>
            <a:r>
              <a:rPr lang="zh-TW" altLang="en-US" sz="11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請長庚</a:t>
            </a:r>
            <a:r>
              <a:rPr lang="zh-TW" altLang="en-US" sz="1100" b="1" dirty="0">
                <a:solidFill>
                  <a:srgbClr val="F81B0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自提檢討報告</a:t>
            </a:r>
            <a:r>
              <a:rPr lang="en-US" altLang="zh-TW" sz="1100" b="1" dirty="0">
                <a:solidFill>
                  <a:srgbClr val="3B95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r>
              <a:rPr lang="en-US" altLang="zh-TW" sz="11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8/30</a:t>
            </a:r>
            <a:r>
              <a:rPr lang="zh-TW" altLang="en-US" sz="11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實地評鑑長庚急診人力案</a:t>
            </a:r>
            <a:r>
              <a:rPr lang="zh-TW" altLang="en-US" sz="1100" b="1" dirty="0">
                <a:solidFill>
                  <a:srgbClr val="F81B0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都符合規定</a:t>
            </a:r>
            <a:r>
              <a:rPr lang="en-US" altLang="zh-TW" sz="1100" b="1" dirty="0">
                <a:solidFill>
                  <a:srgbClr val="3B95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1100" b="1" dirty="0">
              <a:solidFill>
                <a:srgbClr val="3B95C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0" name="直線單箭頭接點 49"/>
          <p:cNvCxnSpPr/>
          <p:nvPr/>
        </p:nvCxnSpPr>
        <p:spPr>
          <a:xfrm>
            <a:off x="4745494" y="2787674"/>
            <a:ext cx="2121" cy="1428522"/>
          </a:xfrm>
          <a:prstGeom prst="straightConnector1">
            <a:avLst/>
          </a:prstGeom>
          <a:ln w="57150">
            <a:prstDash val="sysDot"/>
            <a:headEnd type="triangl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1" name="直線單箭頭接點 50"/>
          <p:cNvCxnSpPr/>
          <p:nvPr/>
        </p:nvCxnSpPr>
        <p:spPr>
          <a:xfrm>
            <a:off x="2273341" y="2804780"/>
            <a:ext cx="2121" cy="1428522"/>
          </a:xfrm>
          <a:prstGeom prst="straightConnector1">
            <a:avLst/>
          </a:prstGeom>
          <a:ln w="57150">
            <a:prstDash val="sysDot"/>
            <a:headEnd type="triangl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3" name="文字方塊 52"/>
          <p:cNvSpPr txBox="1"/>
          <p:nvPr/>
        </p:nvSpPr>
        <p:spPr>
          <a:xfrm>
            <a:off x="803244" y="1627305"/>
            <a:ext cx="631719" cy="72604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altLang="zh-TW" sz="105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05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月爆發</a:t>
            </a:r>
            <a:r>
              <a:rPr lang="zh-TW" altLang="en-US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長庚</a:t>
            </a:r>
            <a:r>
              <a:rPr lang="zh-TW" altLang="en-US" sz="105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急診離職風暴</a:t>
            </a:r>
          </a:p>
        </p:txBody>
      </p:sp>
      <p:cxnSp>
        <p:nvCxnSpPr>
          <p:cNvPr id="59" name="直線單箭頭接點 58"/>
          <p:cNvCxnSpPr/>
          <p:nvPr/>
        </p:nvCxnSpPr>
        <p:spPr>
          <a:xfrm>
            <a:off x="1085752" y="2376470"/>
            <a:ext cx="0" cy="38976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1" name="文字方塊 60"/>
          <p:cNvSpPr txBox="1"/>
          <p:nvPr/>
        </p:nvSpPr>
        <p:spPr>
          <a:xfrm>
            <a:off x="2988459" y="1096391"/>
            <a:ext cx="460505" cy="12569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altLang="zh-TW" sz="11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1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en-US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林長</a:t>
            </a:r>
            <a:r>
              <a:rPr lang="zh-TW" altLang="en-US" sz="11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發生疑似濫用子宮鏡案</a:t>
            </a:r>
          </a:p>
        </p:txBody>
      </p:sp>
      <p:cxnSp>
        <p:nvCxnSpPr>
          <p:cNvPr id="66" name="直線單箭頭接點 65"/>
          <p:cNvCxnSpPr/>
          <p:nvPr/>
        </p:nvCxnSpPr>
        <p:spPr>
          <a:xfrm>
            <a:off x="3307552" y="2348321"/>
            <a:ext cx="0" cy="420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8" name="直線單箭頭接點 67"/>
          <p:cNvCxnSpPr>
            <a:stCxn id="67" idx="2"/>
          </p:cNvCxnSpPr>
          <p:nvPr/>
        </p:nvCxnSpPr>
        <p:spPr>
          <a:xfrm flipH="1">
            <a:off x="5527226" y="2135888"/>
            <a:ext cx="18716" cy="66058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1" name="直線單箭頭接點 70"/>
          <p:cNvCxnSpPr/>
          <p:nvPr/>
        </p:nvCxnSpPr>
        <p:spPr>
          <a:xfrm>
            <a:off x="4019609" y="2409131"/>
            <a:ext cx="0" cy="420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9" name="文字方塊 68"/>
          <p:cNvSpPr txBox="1"/>
          <p:nvPr/>
        </p:nvSpPr>
        <p:spPr>
          <a:xfrm>
            <a:off x="3674890" y="1158408"/>
            <a:ext cx="517208" cy="12569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altLang="zh-TW" sz="11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1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en-US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馬偕</a:t>
            </a:r>
            <a:r>
              <a:rPr lang="zh-TW" altLang="en-US" sz="11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董事長涉私設公司案</a:t>
            </a:r>
          </a:p>
        </p:txBody>
      </p:sp>
      <p:cxnSp>
        <p:nvCxnSpPr>
          <p:cNvPr id="72" name="直線單箭頭接點 71"/>
          <p:cNvCxnSpPr/>
          <p:nvPr/>
        </p:nvCxnSpPr>
        <p:spPr>
          <a:xfrm>
            <a:off x="4080986" y="2804729"/>
            <a:ext cx="2121" cy="1428522"/>
          </a:xfrm>
          <a:prstGeom prst="straightConnector1">
            <a:avLst/>
          </a:prstGeom>
          <a:ln w="57150">
            <a:prstDash val="sysDot"/>
            <a:headEnd type="triangl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4" name="文字方塊 73"/>
          <p:cNvSpPr txBox="1"/>
          <p:nvPr/>
        </p:nvSpPr>
        <p:spPr>
          <a:xfrm>
            <a:off x="4407095" y="1027688"/>
            <a:ext cx="520674" cy="14262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altLang="zh-TW" sz="11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1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月台塑企業宣布不退出</a:t>
            </a:r>
            <a:r>
              <a:rPr lang="zh-TW" altLang="en-US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長庚</a:t>
            </a:r>
            <a:r>
              <a:rPr lang="zh-TW" altLang="en-US" sz="11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董事會</a:t>
            </a:r>
          </a:p>
        </p:txBody>
      </p:sp>
      <p:cxnSp>
        <p:nvCxnSpPr>
          <p:cNvPr id="75" name="直線單箭頭接點 74"/>
          <p:cNvCxnSpPr/>
          <p:nvPr/>
        </p:nvCxnSpPr>
        <p:spPr>
          <a:xfrm>
            <a:off x="4745494" y="2482955"/>
            <a:ext cx="12475" cy="36309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0" name="橢圓 69"/>
          <p:cNvSpPr/>
          <p:nvPr/>
        </p:nvSpPr>
        <p:spPr>
          <a:xfrm>
            <a:off x="7329443" y="2729366"/>
            <a:ext cx="138793" cy="1542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3" name="橢圓 72"/>
          <p:cNvSpPr/>
          <p:nvPr/>
        </p:nvSpPr>
        <p:spPr>
          <a:xfrm>
            <a:off x="7988389" y="2729366"/>
            <a:ext cx="138793" cy="1542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6" name="文字方塊 75"/>
          <p:cNvSpPr txBox="1"/>
          <p:nvPr/>
        </p:nvSpPr>
        <p:spPr>
          <a:xfrm>
            <a:off x="7155420" y="2492567"/>
            <a:ext cx="522838" cy="21052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altLang="zh-TW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107/3</a:t>
            </a:r>
            <a:endParaRPr lang="zh-TW" altLang="en-US" sz="9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7" name="文字方塊 76"/>
          <p:cNvSpPr txBox="1"/>
          <p:nvPr/>
        </p:nvSpPr>
        <p:spPr>
          <a:xfrm>
            <a:off x="8225649" y="2482955"/>
            <a:ext cx="522838" cy="21052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altLang="zh-TW" sz="9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107/4</a:t>
            </a:r>
            <a:endParaRPr lang="zh-TW" altLang="en-US" sz="9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文字方塊 66"/>
          <p:cNvSpPr txBox="1"/>
          <p:nvPr/>
        </p:nvSpPr>
        <p:spPr>
          <a:xfrm>
            <a:off x="5217302" y="1048205"/>
            <a:ext cx="657279" cy="10876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altLang="zh-TW" sz="11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11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月爆</a:t>
            </a:r>
            <a:r>
              <a:rPr lang="zh-TW" altLang="en-US" sz="1100" b="1" dirty="0">
                <a:solidFill>
                  <a:srgbClr val="FC7715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礦工</a:t>
            </a:r>
            <a:r>
              <a:rPr lang="zh-TW" altLang="en-US" sz="1100" b="1" dirty="0" smtClean="0">
                <a:solidFill>
                  <a:srgbClr val="FC7715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醫院</a:t>
            </a:r>
            <a:r>
              <a:rPr lang="zh-TW" altLang="en-US" sz="11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高層</a:t>
            </a:r>
            <a:r>
              <a:rPr lang="zh-TW" altLang="en-US" sz="11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向廠商收回扣爭議</a:t>
            </a:r>
            <a:endParaRPr lang="zh-TW" altLang="en-US" sz="11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48048" y="1208045"/>
            <a:ext cx="1461574" cy="5798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71323" tIns="35662" rIns="71323" bIns="35662">
            <a:spAutoFit/>
          </a:bodyPr>
          <a:lstStyle/>
          <a:p>
            <a:pPr>
              <a:defRPr/>
            </a:pPr>
            <a:r>
              <a:rPr lang="en-US" altLang="zh-TW" sz="11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1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月北市議員揭</a:t>
            </a:r>
            <a:r>
              <a:rPr lang="zh-TW" altLang="en-US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新光</a:t>
            </a:r>
            <a:r>
              <a:rPr lang="zh-TW" altLang="en-US" sz="11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使用關係企業的無照透析用水系統</a:t>
            </a:r>
          </a:p>
        </p:txBody>
      </p:sp>
      <p:cxnSp>
        <p:nvCxnSpPr>
          <p:cNvPr id="80" name="直線單箭頭接點 79"/>
          <p:cNvCxnSpPr/>
          <p:nvPr/>
        </p:nvCxnSpPr>
        <p:spPr>
          <a:xfrm flipH="1">
            <a:off x="8245086" y="2348321"/>
            <a:ext cx="13182" cy="49317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5606587" y="3036470"/>
            <a:ext cx="1132727" cy="57985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altLang="zh-TW" sz="11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12/28&lt;</a:t>
            </a:r>
            <a:r>
              <a:rPr lang="zh-TW" altLang="en-US" sz="11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醫療法</a:t>
            </a:r>
            <a:r>
              <a:rPr lang="en-US" altLang="zh-TW" sz="11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1100" b="1" dirty="0">
                <a:solidFill>
                  <a:srgbClr val="DD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朝野協商</a:t>
            </a:r>
            <a:r>
              <a:rPr lang="zh-TW" altLang="en-US" sz="11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但各黨皆未簽字</a:t>
            </a:r>
          </a:p>
        </p:txBody>
      </p:sp>
      <p:sp>
        <p:nvSpPr>
          <p:cNvPr id="85" name="文字方塊 84"/>
          <p:cNvSpPr txBox="1"/>
          <p:nvPr/>
        </p:nvSpPr>
        <p:spPr>
          <a:xfrm>
            <a:off x="3061537" y="3056069"/>
            <a:ext cx="921684" cy="57985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altLang="zh-TW" sz="1100" b="1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10/6</a:t>
            </a:r>
            <a:r>
              <a:rPr lang="zh-TW" altLang="en-US" sz="1100" b="1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舉辦</a:t>
            </a:r>
            <a:r>
              <a:rPr lang="zh-TW" altLang="en-US" sz="11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跨黨派修</a:t>
            </a:r>
            <a:r>
              <a:rPr lang="zh-TW" altLang="en-US" sz="1100" b="1" dirty="0">
                <a:solidFill>
                  <a:srgbClr val="DD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法國會工作坊</a:t>
            </a:r>
          </a:p>
        </p:txBody>
      </p:sp>
      <p:cxnSp>
        <p:nvCxnSpPr>
          <p:cNvPr id="86" name="直線單箭頭接點 85"/>
          <p:cNvCxnSpPr/>
          <p:nvPr/>
        </p:nvCxnSpPr>
        <p:spPr>
          <a:xfrm>
            <a:off x="3919791" y="2803074"/>
            <a:ext cx="0" cy="24000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8" name="直線單箭頭接點 87"/>
          <p:cNvCxnSpPr/>
          <p:nvPr/>
        </p:nvCxnSpPr>
        <p:spPr>
          <a:xfrm>
            <a:off x="5518937" y="2796470"/>
            <a:ext cx="0" cy="24000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1" name="矩形 80"/>
          <p:cNvSpPr/>
          <p:nvPr/>
        </p:nvSpPr>
        <p:spPr>
          <a:xfrm>
            <a:off x="6248048" y="1805944"/>
            <a:ext cx="1461574" cy="5798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lIns="71323" tIns="35662" rIns="71323" bIns="35662">
            <a:spAutoFit/>
          </a:bodyPr>
          <a:lstStyle/>
          <a:p>
            <a:pPr>
              <a:defRPr/>
            </a:pPr>
            <a:r>
              <a:rPr lang="en-US" altLang="zh-TW" sz="11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1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en-US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嘉基工會</a:t>
            </a:r>
            <a:r>
              <a:rPr lang="en-US" altLang="zh-TW" sz="1100" dirty="0">
                <a:hlinkClick r:id="rId3"/>
              </a:rPr>
              <a:t>300</a:t>
            </a:r>
            <a:r>
              <a:rPr lang="zh-TW" altLang="en-US" sz="1100" dirty="0">
                <a:hlinkClick r:id="rId3"/>
              </a:rPr>
              <a:t>人遊行抗議血汗、</a:t>
            </a:r>
            <a:r>
              <a:rPr lang="en-US" altLang="zh-TW" sz="1100" dirty="0">
                <a:hlinkClick r:id="rId3"/>
              </a:rPr>
              <a:t>20</a:t>
            </a:r>
            <a:r>
              <a:rPr lang="zh-TW" altLang="en-US" sz="1100" dirty="0">
                <a:hlinkClick r:id="rId3"/>
              </a:rPr>
              <a:t>年沒加薪</a:t>
            </a:r>
            <a:endParaRPr lang="zh-TW" altLang="en-US" sz="11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7972258" y="1244055"/>
            <a:ext cx="1014998" cy="10876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71323" tIns="35662" rIns="71323" bIns="35662">
            <a:spAutoFit/>
          </a:bodyPr>
          <a:lstStyle/>
          <a:p>
            <a:pPr>
              <a:defRPr/>
            </a:pPr>
            <a:r>
              <a:rPr lang="en-US" altLang="zh-TW" sz="11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1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月上報引黨產會資料，質疑</a:t>
            </a:r>
            <a:r>
              <a:rPr lang="zh-TW" altLang="en-US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振興</a:t>
            </a:r>
            <a:r>
              <a:rPr lang="zh-TW" altLang="en-US" sz="11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左手收婦聯會捐款、右手買關係企業股票</a:t>
            </a:r>
          </a:p>
        </p:txBody>
      </p:sp>
      <p:sp>
        <p:nvSpPr>
          <p:cNvPr id="84" name="文字方塊 83"/>
          <p:cNvSpPr txBox="1"/>
          <p:nvPr/>
        </p:nvSpPr>
        <p:spPr>
          <a:xfrm>
            <a:off x="7239970" y="3039498"/>
            <a:ext cx="887037" cy="7491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altLang="zh-TW" sz="11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2/26</a:t>
            </a:r>
            <a:r>
              <a:rPr lang="zh-TW" altLang="en-US" sz="11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民進黨將</a:t>
            </a:r>
            <a:r>
              <a:rPr lang="en-US" altLang="zh-TW" sz="11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11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醫療法</a:t>
            </a:r>
            <a:r>
              <a:rPr lang="en-US" altLang="zh-TW" sz="11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11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</a:t>
            </a:r>
            <a:r>
              <a:rPr lang="zh-TW" altLang="en-US" sz="1100" b="1" dirty="0">
                <a:solidFill>
                  <a:srgbClr val="DD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本會期優先法案</a:t>
            </a:r>
          </a:p>
        </p:txBody>
      </p:sp>
      <p:cxnSp>
        <p:nvCxnSpPr>
          <p:cNvPr id="93" name="直線單箭頭接點 92"/>
          <p:cNvCxnSpPr/>
          <p:nvPr/>
        </p:nvCxnSpPr>
        <p:spPr>
          <a:xfrm>
            <a:off x="7250587" y="2798930"/>
            <a:ext cx="0" cy="24000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4" name="文字方塊 93"/>
          <p:cNvSpPr txBox="1"/>
          <p:nvPr/>
        </p:nvSpPr>
        <p:spPr>
          <a:xfrm>
            <a:off x="5607224" y="3622315"/>
            <a:ext cx="1132727" cy="4105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altLang="zh-TW" sz="11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12/29</a:t>
            </a:r>
            <a:r>
              <a:rPr lang="zh-TW" altLang="en-US" sz="11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立院休會</a:t>
            </a:r>
            <a:r>
              <a:rPr lang="zh-TW" altLang="en-US" sz="1100" b="1" dirty="0">
                <a:solidFill>
                  <a:srgbClr val="DD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未排入三讀</a:t>
            </a:r>
          </a:p>
        </p:txBody>
      </p:sp>
      <p:sp>
        <p:nvSpPr>
          <p:cNvPr id="87" name="文字方塊 86"/>
          <p:cNvSpPr txBox="1"/>
          <p:nvPr/>
        </p:nvSpPr>
        <p:spPr>
          <a:xfrm>
            <a:off x="4059300" y="2947409"/>
            <a:ext cx="1477284" cy="142623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zh-TW" altLang="en-US" sz="1100" b="1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立院</a:t>
            </a:r>
            <a:r>
              <a:rPr lang="zh-TW" altLang="en-US" sz="11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衛環會決議</a:t>
            </a:r>
            <a:r>
              <a:rPr lang="en-US" altLang="zh-TW" sz="11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zh-TW" altLang="en-US" sz="1100" b="1" dirty="0">
                <a:solidFill>
                  <a:srgbClr val="008000"/>
                </a:solidFill>
                <a:latin typeface="Kozuka Gothic Pr6N B" panose="020B0800000000000000" pitchFamily="34" charset="-128"/>
                <a:ea typeface="Kozuka Gothic Pr6N B" panose="020B0800000000000000" pitchFamily="34" charset="-128"/>
                <a:cs typeface="Calibri" panose="020F0502020204030204" pitchFamily="34" charset="0"/>
              </a:rPr>
              <a:t>❶</a:t>
            </a:r>
            <a:r>
              <a:rPr lang="zh-TW" altLang="zh-TW" sz="11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公開</a:t>
            </a:r>
            <a:r>
              <a:rPr lang="zh-TW" altLang="zh-TW" sz="1100" b="1" dirty="0">
                <a:solidFill>
                  <a:srgbClr val="DD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馬偕調查報告</a:t>
            </a:r>
            <a:endParaRPr lang="en-US" altLang="zh-TW" sz="1100" b="1" dirty="0">
              <a:solidFill>
                <a:srgbClr val="DD3F3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100" b="1" dirty="0">
                <a:solidFill>
                  <a:srgbClr val="008000"/>
                </a:solidFill>
                <a:latin typeface="Kozuka Gothic Pr6N B" panose="020B0800000000000000" pitchFamily="34" charset="-128"/>
                <a:ea typeface="Kozuka Gothic Pr6N B" panose="020B0800000000000000" pitchFamily="34" charset="-128"/>
                <a:cs typeface="Calibri" panose="020F0502020204030204" pitchFamily="34" charset="0"/>
              </a:rPr>
              <a:t>❷</a:t>
            </a:r>
            <a:r>
              <a:rPr lang="zh-TW" altLang="zh-TW" sz="11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公布</a:t>
            </a:r>
            <a:r>
              <a:rPr lang="zh-TW" altLang="zh-TW" sz="1100" b="1" dirty="0">
                <a:solidFill>
                  <a:srgbClr val="DD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長庚各院「即時評鑑」人力數據</a:t>
            </a:r>
            <a:r>
              <a:rPr lang="zh-TW" altLang="zh-TW" sz="11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及評鑑成績</a:t>
            </a:r>
            <a:endParaRPr lang="en-US" altLang="zh-TW" sz="1100" b="1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100" b="1" dirty="0">
                <a:solidFill>
                  <a:srgbClr val="008000"/>
                </a:solidFill>
                <a:latin typeface="Kozuka Gothic Pr6N B" panose="020B0800000000000000" pitchFamily="34" charset="-128"/>
                <a:ea typeface="Kozuka Gothic Pr6N B" panose="020B0800000000000000" pitchFamily="34" charset="-128"/>
                <a:cs typeface="Calibri" panose="020F0502020204030204" pitchFamily="34" charset="0"/>
              </a:rPr>
              <a:t>❸</a:t>
            </a:r>
            <a:r>
              <a:rPr lang="zh-TW" altLang="zh-TW" sz="11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清查醫療財團法人歷年</a:t>
            </a:r>
            <a:r>
              <a:rPr lang="zh-TW" altLang="zh-TW" sz="1100" b="1" dirty="0">
                <a:solidFill>
                  <a:srgbClr val="DD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境外投資合作</a:t>
            </a:r>
            <a:r>
              <a:rPr lang="zh-TW" altLang="en-US" sz="1100" b="1" dirty="0">
                <a:solidFill>
                  <a:srgbClr val="DD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zh-TW" sz="1100" b="1" dirty="0">
                <a:solidFill>
                  <a:srgbClr val="DD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金流</a:t>
            </a:r>
            <a:r>
              <a:rPr lang="en-US" altLang="zh-TW" sz="1100" b="1" dirty="0">
                <a:solidFill>
                  <a:srgbClr val="DD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1100" b="1" dirty="0">
                <a:solidFill>
                  <a:srgbClr val="DD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物流</a:t>
            </a:r>
            <a:r>
              <a:rPr lang="en-US" altLang="zh-TW" sz="1100" b="1" dirty="0">
                <a:solidFill>
                  <a:srgbClr val="DD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1100" b="1" dirty="0">
                <a:solidFill>
                  <a:srgbClr val="DD3F3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人流</a:t>
            </a:r>
            <a:r>
              <a:rPr lang="zh-TW" altLang="en-US" sz="11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100" b="1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9" name="文字方塊 78"/>
          <p:cNvSpPr txBox="1"/>
          <p:nvPr/>
        </p:nvSpPr>
        <p:spPr>
          <a:xfrm>
            <a:off x="8127007" y="4060476"/>
            <a:ext cx="964279" cy="125696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 wrap="square" lIns="71323" tIns="35662" rIns="71323" bIns="35662" rtlCol="0">
            <a:spAutoFit/>
          </a:bodyPr>
          <a:lstStyle/>
          <a:p>
            <a:r>
              <a:rPr lang="en-US" altLang="zh-TW" sz="11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4/12</a:t>
            </a:r>
            <a:r>
              <a:rPr lang="zh-TW" altLang="en-US" sz="11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醫改會電話向衛福部查證，長庚案限期改善事項，衛福部</a:t>
            </a:r>
            <a:r>
              <a:rPr lang="zh-TW" altLang="en-US" sz="11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尚未查訪</a:t>
            </a:r>
            <a:r>
              <a:rPr lang="en-US" altLang="zh-TW" sz="1100" b="1" dirty="0">
                <a:solidFill>
                  <a:srgbClr val="3B95C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1100" b="1" dirty="0">
              <a:solidFill>
                <a:srgbClr val="3B95C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6" name="直線單箭頭接點 95"/>
          <p:cNvCxnSpPr/>
          <p:nvPr/>
        </p:nvCxnSpPr>
        <p:spPr>
          <a:xfrm>
            <a:off x="8469264" y="2841497"/>
            <a:ext cx="17804" cy="1096123"/>
          </a:xfrm>
          <a:prstGeom prst="straightConnector1">
            <a:avLst/>
          </a:prstGeom>
          <a:ln w="57150">
            <a:prstDash val="sysDot"/>
            <a:headEnd type="triangl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92825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217776"/>
              </p:ext>
            </p:extLst>
          </p:nvPr>
        </p:nvGraphicFramePr>
        <p:xfrm>
          <a:off x="116683" y="723542"/>
          <a:ext cx="8958122" cy="3839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2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438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   間</a:t>
                      </a:r>
                    </a:p>
                  </a:txBody>
                  <a:tcPr marL="68580" marR="68580" marT="38100" marB="381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事      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件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8100" marB="3810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20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106</a:t>
                      </a:r>
                      <a:r>
                        <a:rPr lang="zh-TW" altLang="en-US" sz="120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20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TW" altLang="en-US" sz="120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20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06 </a:t>
                      </a:r>
                      <a:endParaRPr lang="zh-TW" altLang="en-US" sz="1200" b="0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長庚醫院</a:t>
                      </a:r>
                      <a:r>
                        <a:rPr lang="zh-TW" altLang="en-US" sz="120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爆發</a:t>
                      </a:r>
                      <a:r>
                        <a:rPr lang="en-US" altLang="zh-TW" sz="120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40</a:t>
                      </a:r>
                      <a:r>
                        <a:rPr lang="zh-TW" altLang="en-US" sz="120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多位急診醫師集體離職潮事件。</a:t>
                      </a:r>
                      <a:r>
                        <a:rPr lang="en-US" altLang="zh-TW" sz="105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zh-TW" sz="105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hlinkClick r:id="rId3"/>
                        </a:rPr>
                        <a:t>1060628</a:t>
                      </a:r>
                      <a:r>
                        <a:rPr lang="zh-TW" altLang="en-US" sz="105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hlinkClick r:id="rId3"/>
                        </a:rPr>
                        <a:t> 聯合</a:t>
                      </a:r>
                      <a:r>
                        <a:rPr lang="en-US" altLang="zh-TW" sz="105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endParaRPr lang="zh-TW" altLang="en-US" sz="1050" b="0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38100" marB="3810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20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106</a:t>
                      </a:r>
                      <a:r>
                        <a:rPr lang="zh-TW" altLang="en-US" sz="120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20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TW" altLang="en-US" sz="120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20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07</a:t>
                      </a:r>
                      <a:endParaRPr lang="zh-TW" altLang="en-US" sz="1200" b="0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長庚醫院</a:t>
                      </a:r>
                      <a:r>
                        <a:rPr lang="zh-TW" altLang="en-US" sz="120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傳出因院內醫師與行政職主管不當免職風波，引發董事長說了算等內部人事管理、行政凌駕專業等治理與檢討聲浪</a:t>
                      </a:r>
                      <a:r>
                        <a:rPr lang="en-US" altLang="zh-TW" sz="120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…</a:t>
                      </a:r>
                      <a:r>
                        <a:rPr lang="zh-TW" altLang="en-US" sz="120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雲林長庚更因此爆發缺急診醫師之危機恐影響民眾就醫權益。</a:t>
                      </a:r>
                      <a:r>
                        <a:rPr lang="en-US" altLang="zh-TW" sz="105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zh-TW" sz="105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hlinkClick r:id="rId4"/>
                        </a:rPr>
                        <a:t>1060726 </a:t>
                      </a:r>
                      <a:r>
                        <a:rPr lang="zh-TW" altLang="en-US" sz="105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hlinkClick r:id="rId4"/>
                        </a:rPr>
                        <a:t>上報</a:t>
                      </a:r>
                      <a:r>
                        <a:rPr lang="zh-TW" altLang="en-US" sz="105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sz="105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hlinkClick r:id="rId5"/>
                        </a:rPr>
                        <a:t>1060701</a:t>
                      </a:r>
                      <a:r>
                        <a:rPr lang="zh-TW" altLang="en-US" sz="105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hlinkClick r:id="rId5"/>
                        </a:rPr>
                        <a:t> 三立</a:t>
                      </a:r>
                      <a:r>
                        <a:rPr lang="en-US" altLang="zh-TW" sz="105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endParaRPr lang="zh-TW" altLang="en-US" sz="1200" b="0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38100" marB="3810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20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106</a:t>
                      </a:r>
                      <a:r>
                        <a:rPr lang="zh-TW" altLang="en-US" sz="120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20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TW" altLang="en-US" sz="120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20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09</a:t>
                      </a:r>
                      <a:endParaRPr lang="zh-TW" altLang="en-US" sz="1200" b="0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林口長庚</a:t>
                      </a:r>
                      <a:r>
                        <a:rPr lang="zh-TW" altLang="en-US" sz="120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發生醫師疑似濫用子宮鏡檢查，導致嬰兒早產死亡之醫糾案，健保署分析大數據資料亦發現該院子宮鏡受檢比率高出其他醫院</a:t>
                      </a:r>
                      <a:r>
                        <a:rPr lang="en-US" altLang="zh-TW" sz="120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</a:t>
                      </a:r>
                      <a:r>
                        <a:rPr lang="zh-TW" altLang="en-US" sz="120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倍，子宮鏡受檢病人數更占全國一半</a:t>
                      </a:r>
                      <a:r>
                        <a:rPr lang="en-US" altLang="zh-TW" sz="120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…</a:t>
                      </a:r>
                      <a:r>
                        <a:rPr lang="zh-TW" altLang="en-US" sz="120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05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zh-TW" sz="105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hlinkClick r:id="rId6"/>
                        </a:rPr>
                        <a:t>1060919 </a:t>
                      </a:r>
                      <a:r>
                        <a:rPr lang="zh-TW" altLang="en-US" sz="105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hlinkClick r:id="rId6"/>
                        </a:rPr>
                        <a:t>自由</a:t>
                      </a:r>
                      <a:r>
                        <a:rPr lang="en-US" altLang="zh-TW" sz="105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endParaRPr lang="zh-TW" altLang="en-US" sz="1050" b="0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38100" marB="3810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20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106</a:t>
                      </a:r>
                      <a:r>
                        <a:rPr lang="zh-TW" altLang="en-US" sz="120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20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TW" altLang="en-US" sz="120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20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10</a:t>
                      </a:r>
                      <a:endParaRPr lang="zh-TW" altLang="en-US" sz="1200" b="0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馬偕醫院</a:t>
                      </a:r>
                      <a:r>
                        <a:rPr lang="zh-TW" altLang="en-US" sz="120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董事長劉伯恩被爆涉嫌私設</a:t>
                      </a:r>
                      <a:r>
                        <a:rPr lang="zh-TW" altLang="en-US" sz="12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「馬偕全球生物科技公司」、「馬偕真理公司」、「馬偕管理顧問公司」</a:t>
                      </a:r>
                      <a:r>
                        <a:rPr lang="zh-TW" altLang="en-US" sz="120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等三家</a:t>
                      </a:r>
                      <a:r>
                        <a:rPr lang="zh-TW" altLang="en-US" sz="12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公司自肥、新竹兒童醫院</a:t>
                      </a:r>
                      <a:r>
                        <a:rPr lang="en-US" altLang="zh-TW" sz="12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BOT</a:t>
                      </a:r>
                      <a:r>
                        <a:rPr lang="zh-TW" altLang="en-US" sz="12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案違反章程等涉及背信圖利之嫌。</a:t>
                      </a:r>
                      <a:r>
                        <a:rPr lang="en-US" altLang="zh-TW" sz="105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zh-TW" sz="105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hlinkClick r:id="rId7"/>
                        </a:rPr>
                        <a:t>1061010</a:t>
                      </a:r>
                      <a:r>
                        <a:rPr lang="zh-TW" altLang="en-US" sz="105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hlinkClick r:id="rId7"/>
                        </a:rPr>
                        <a:t> 鏡周刊</a:t>
                      </a:r>
                      <a:r>
                        <a:rPr lang="en-US" altLang="zh-TW" sz="105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endParaRPr lang="zh-TW" altLang="en-US" sz="105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38100" marB="3810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20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106</a:t>
                      </a:r>
                      <a:r>
                        <a:rPr lang="zh-TW" altLang="en-US" sz="120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20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TW" altLang="en-US" sz="120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20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12</a:t>
                      </a:r>
                      <a:endParaRPr lang="zh-TW" altLang="en-US" sz="1200" b="0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礦工醫院</a:t>
                      </a:r>
                      <a:r>
                        <a:rPr lang="zh-TW" altLang="en-US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爆出礦工醫院高層向廠商收回扣爭議。</a:t>
                      </a:r>
                      <a:r>
                        <a:rPr lang="en-US" altLang="zh-TW" sz="105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zh-TW" sz="105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hlinkClick r:id="rId8"/>
                        </a:rPr>
                        <a:t>1061206 </a:t>
                      </a:r>
                      <a:r>
                        <a:rPr lang="zh-TW" altLang="en-US" sz="105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hlinkClick r:id="rId8"/>
                        </a:rPr>
                        <a:t>民視</a:t>
                      </a:r>
                      <a:r>
                        <a:rPr lang="en-US" altLang="zh-TW" sz="105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endParaRPr lang="zh-TW" altLang="en-US" sz="105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38100" marB="3810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107</a:t>
                      </a:r>
                      <a:r>
                        <a:rPr lang="en-US" altLang="zh-TW" sz="1200" b="0" baseline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/ 03</a:t>
                      </a:r>
                      <a:endParaRPr lang="zh-TW" altLang="en-US" sz="1200" b="0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新光醫院</a:t>
                      </a:r>
                      <a:r>
                        <a:rPr lang="zh-TW" altLang="en-US" sz="12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被北市議員周威佑舉發，使用新光關係企業之一惠普企業的無照洗腎用水設備</a:t>
                      </a:r>
                      <a:r>
                        <a:rPr lang="en-US" altLang="zh-TW" sz="12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2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透析用水浄化系統</a:t>
                      </a:r>
                      <a:r>
                        <a:rPr lang="en-US" altLang="zh-TW" sz="12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lang="zh-TW" altLang="en-US" sz="12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，枉顧透析病安品質。</a:t>
                      </a:r>
                      <a:r>
                        <a:rPr lang="en-US" altLang="zh-TW" sz="105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zh-TW" sz="105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hlinkClick r:id="rId9"/>
                        </a:rPr>
                        <a:t>1070329 </a:t>
                      </a:r>
                      <a:r>
                        <a:rPr lang="zh-TW" altLang="en-US" sz="105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hlinkClick r:id="rId9"/>
                        </a:rPr>
                        <a:t>蘋果</a:t>
                      </a:r>
                      <a:r>
                        <a:rPr lang="en-US" altLang="zh-TW" sz="105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endParaRPr lang="zh-TW" altLang="en-US" sz="105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38100" marB="3810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b="0" dirty="0"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107 / 04</a:t>
                      </a:r>
                      <a:endParaRPr lang="zh-TW" altLang="en-US" sz="1200" b="0" dirty="0"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38100" marB="381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振興醫院</a:t>
                      </a:r>
                      <a:r>
                        <a:rPr lang="zh-TW" altLang="en-US" sz="12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被上報報導疑似透過左手換右手，收受婦聯會捐款不斷購入台泥股票護盤，振興醫院持有千分之</a:t>
                      </a:r>
                      <a:r>
                        <a:rPr lang="en-US" altLang="zh-TW" sz="12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5</a:t>
                      </a:r>
                      <a:r>
                        <a:rPr lang="zh-TW" altLang="en-US" sz="12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、價值約</a:t>
                      </a:r>
                      <a:r>
                        <a:rPr lang="en-US" altLang="zh-TW" sz="12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lang="zh-TW" altLang="en-US" sz="12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億元的台泥股票。</a:t>
                      </a:r>
                      <a:r>
                        <a:rPr lang="en-US" altLang="zh-TW" sz="105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zh-TW" sz="105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hlinkClick r:id="rId10"/>
                        </a:rPr>
                        <a:t>1070407</a:t>
                      </a:r>
                      <a:r>
                        <a:rPr lang="zh-TW" altLang="en-US" sz="105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hlinkClick r:id="rId10"/>
                        </a:rPr>
                        <a:t> 上報</a:t>
                      </a:r>
                      <a:r>
                        <a:rPr lang="en-US" altLang="zh-TW" sz="105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endParaRPr lang="zh-TW" altLang="en-US" sz="105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38100" marB="3810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236717" y="73492"/>
            <a:ext cx="6050405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zh-TW" altLang="en-US" sz="2400" b="1" spc="234" dirty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附件一</a:t>
            </a:r>
            <a:r>
              <a:rPr lang="en-US" altLang="zh-TW" sz="2400" b="1" spc="234" dirty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(2)</a:t>
            </a:r>
            <a:endParaRPr lang="zh-TW" altLang="en-US" sz="2400" b="1" spc="234" dirty="0">
              <a:ln>
                <a:solidFill>
                  <a:schemeClr val="bg1"/>
                </a:solidFill>
              </a:ln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29065" y="221692"/>
            <a:ext cx="314945" cy="349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文字方塊 10"/>
          <p:cNvSpPr txBox="1"/>
          <p:nvPr/>
        </p:nvSpPr>
        <p:spPr>
          <a:xfrm>
            <a:off x="6744011" y="288780"/>
            <a:ext cx="1357313" cy="256686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r"/>
            <a:r>
              <a:rPr lang="zh-TW" altLang="en-US" sz="1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醫改會整理 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245008" y="5416550"/>
            <a:ext cx="685800" cy="266700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0DA49BC9-ABD5-41D2-B2A3-9134038BCD5D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599682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5058402"/>
            <a:ext cx="9108504" cy="6565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82390" y="235416"/>
            <a:ext cx="7655279" cy="810684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zh-TW" altLang="en-US" sz="2400" b="1" kern="0" dirty="0" smtClean="0">
                <a:solidFill>
                  <a:srgbClr val="00206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馬偕、礦工、長庚、新光、振興爭議，</a:t>
            </a:r>
            <a:endParaRPr lang="en-US" altLang="zh-TW" sz="2400" b="1" kern="0" dirty="0" smtClean="0">
              <a:solidFill>
                <a:srgbClr val="002060"/>
              </a:solidFill>
              <a:latin typeface="Calibri" panose="020F0502020204030204" pitchFamily="34" charset="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r>
              <a:rPr lang="zh-TW" altLang="en-US" sz="2400" b="1" kern="0" dirty="0" smtClean="0">
                <a:solidFill>
                  <a:srgbClr val="00206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Calibri" panose="020F0502020204030204" pitchFamily="34" charset="0"/>
              </a:rPr>
              <a:t>衛福部三重審查之財報審查都沒查到！</a:t>
            </a:r>
            <a:endParaRPr lang="zh-TW" altLang="en-US" sz="2400" dirty="0">
              <a:solidFill>
                <a:srgbClr val="00206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6121" t="21192" r="42060" b="59415"/>
          <a:stretch/>
        </p:blipFill>
        <p:spPr>
          <a:xfrm>
            <a:off x="150019" y="1257166"/>
            <a:ext cx="3123860" cy="77483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24122" t="15859" r="22242" b="12707"/>
          <a:stretch/>
        </p:blipFill>
        <p:spPr>
          <a:xfrm>
            <a:off x="157162" y="2627313"/>
            <a:ext cx="4693445" cy="29845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l="16750" t="24518" r="47167" b="57260"/>
          <a:stretch/>
        </p:blipFill>
        <p:spPr>
          <a:xfrm>
            <a:off x="207168" y="1951953"/>
            <a:ext cx="2849264" cy="67536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/>
          <a:srcRect l="22462" t="39495" r="19015" b="50404"/>
          <a:stretch/>
        </p:blipFill>
        <p:spPr>
          <a:xfrm>
            <a:off x="4986018" y="1299316"/>
            <a:ext cx="3751652" cy="57385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7162" y="1257166"/>
            <a:ext cx="4800601" cy="69478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57162" y="1942239"/>
            <a:ext cx="4800601" cy="69478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57162" y="2637026"/>
            <a:ext cx="4800601" cy="297478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7208628" y="4801716"/>
            <a:ext cx="1357313" cy="256686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r"/>
            <a:r>
              <a:rPr lang="zh-TW" altLang="en-US" sz="12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醫改會整理 </a:t>
            </a:r>
            <a:r>
              <a:rPr lang="en-US" altLang="zh-TW" sz="12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107.6</a:t>
            </a:r>
            <a:endParaRPr lang="zh-TW" altLang="en-US" sz="12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5496" y="26521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附件二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986017" y="2651211"/>
            <a:ext cx="3751653" cy="203531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TW" altLang="en-US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409" y="2844872"/>
            <a:ext cx="3298920" cy="16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448" y="1864527"/>
            <a:ext cx="2851497" cy="781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矩形 24"/>
          <p:cNvSpPr/>
          <p:nvPr/>
        </p:nvSpPr>
        <p:spPr>
          <a:xfrm>
            <a:off x="4999236" y="1925050"/>
            <a:ext cx="3738433" cy="69478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5213092" y="508622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1200" dirty="0" smtClean="0">
                <a:hlinkClick r:id="rId8" tooltip="(檔案下載)醫療財團法人105年度財務報告第1次審查意見.pdf"/>
              </a:rPr>
              <a:t>資料來源</a:t>
            </a:r>
            <a:r>
              <a:rPr lang="en-US" altLang="zh-TW" sz="1200" dirty="0" smtClean="0">
                <a:hlinkClick r:id="rId8" tooltip="(檔案下載)醫療財團法人105年度財務報告第1次審查意見.pdf"/>
              </a:rPr>
              <a:t>:</a:t>
            </a:r>
          </a:p>
          <a:p>
            <a:r>
              <a:rPr lang="zh-TW" altLang="en-US" sz="1200" dirty="0" smtClean="0">
                <a:hlinkClick r:id="rId8" tooltip="(檔案下載)醫療財團法人105年度財務報告第1次審查意見.pdf"/>
              </a:rPr>
              <a:t>醫療</a:t>
            </a:r>
            <a:r>
              <a:rPr lang="zh-TW" altLang="en-US" sz="1200" dirty="0">
                <a:hlinkClick r:id="rId8" tooltip="(檔案下載)醫療財團法人105年度財務報告第1次審查意見.pdf"/>
              </a:rPr>
              <a:t>財團法人</a:t>
            </a:r>
            <a:r>
              <a:rPr lang="en-US" altLang="zh-TW" sz="1200" dirty="0">
                <a:hlinkClick r:id="rId8" tooltip="(檔案下載)醫療財團法人105年度財務報告第1次審查意見.pdf"/>
              </a:rPr>
              <a:t>105</a:t>
            </a:r>
            <a:r>
              <a:rPr lang="zh-TW" altLang="en-US" sz="1200" dirty="0">
                <a:hlinkClick r:id="rId8" tooltip="(檔案下載)醫療財團法人105年度財務報告第1次審查意見.pdf"/>
              </a:rPr>
              <a:t>年度財務報告第</a:t>
            </a:r>
            <a:r>
              <a:rPr lang="en-US" altLang="zh-TW" sz="1200" dirty="0">
                <a:hlinkClick r:id="rId8" tooltip="(檔案下載)醫療財團法人105年度財務報告第1次審查意見.pdf"/>
              </a:rPr>
              <a:t>1</a:t>
            </a:r>
            <a:r>
              <a:rPr lang="zh-TW" altLang="en-US" sz="1200" dirty="0">
                <a:hlinkClick r:id="rId8" tooltip="(檔案下載)醫療財團法人105年度財務報告第1次審查意見.pdf"/>
              </a:rPr>
              <a:t>次審查意見</a:t>
            </a:r>
            <a:r>
              <a:rPr lang="en-US" altLang="zh-TW" sz="1200" dirty="0">
                <a:hlinkClick r:id="rId8" tooltip="(檔案下載)醫療財團法人105年度財務報告第1次審查意見.pdf"/>
              </a:rPr>
              <a:t>.</a:t>
            </a:r>
            <a:r>
              <a:rPr lang="en-US" altLang="zh-TW" sz="1200" dirty="0" err="1">
                <a:hlinkClick r:id="rId8" tooltip="(檔案下載)醫療財團法人105年度財務報告第1次審查意見.pdf"/>
              </a:rPr>
              <a:t>pdf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28707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332298"/>
              </p:ext>
            </p:extLst>
          </p:nvPr>
        </p:nvGraphicFramePr>
        <p:xfrm>
          <a:off x="539552" y="1129308"/>
          <a:ext cx="781736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356889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公布針對長庚各醫院進行「即時評鑑」之各項人力數據及對應評鑑項目之成績。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2.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上網公開長庚案及馬偕案調查報告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3.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提出針對醫療財團法人歷年前往境外之各類投資與合作案，進行金流、物流及人流之清查報告。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 bwMode="auto">
          <a:xfrm>
            <a:off x="-15984" y="121196"/>
            <a:ext cx="9144000" cy="468052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zh-TW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立法院衛環委員會</a:t>
            </a:r>
            <a:r>
              <a:rPr kumimoji="0" lang="en-US" altLang="zh-TW" sz="2800" b="1" dirty="0" smtClean="0">
                <a:solidFill>
                  <a:schemeClr val="bg1"/>
                </a:solidFill>
                <a:latin typeface="+mj-ea"/>
                <a:ea typeface="+mj-ea"/>
              </a:rPr>
              <a:t>107.11</a:t>
            </a:r>
            <a:r>
              <a:rPr kumimoji="0" lang="zh-TW" altLang="en-US" sz="2800" b="1" dirty="0" smtClean="0">
                <a:solidFill>
                  <a:schemeClr val="bg1"/>
                </a:solidFill>
                <a:latin typeface="+mj-ea"/>
                <a:ea typeface="+mj-ea"/>
              </a:rPr>
              <a:t>決議</a:t>
            </a:r>
            <a:endParaRPr kumimoji="0" lang="en-US" altLang="zh-TW" sz="28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9" name="圓角矩形 18"/>
          <p:cNvSpPr/>
          <p:nvPr/>
        </p:nvSpPr>
        <p:spPr bwMode="auto">
          <a:xfrm rot="585863">
            <a:off x="5177978" y="1693676"/>
            <a:ext cx="2520280" cy="1296144"/>
          </a:xfrm>
          <a:prstGeom prst="round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zh-TW" sz="24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至今全沒下文</a:t>
            </a:r>
            <a:endParaRPr lang="zh-TW" altLang="en-US" sz="24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2429" y="18391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附件三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678258" y="5371663"/>
            <a:ext cx="1357313" cy="256686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r"/>
            <a:r>
              <a:rPr lang="zh-TW" altLang="en-US" sz="1200" b="1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醫改會整理 </a:t>
            </a:r>
            <a:r>
              <a:rPr lang="en-US" altLang="zh-TW" sz="1200" b="1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107.6</a:t>
            </a:r>
            <a:endParaRPr lang="zh-TW" altLang="en-US" sz="1200" b="1" dirty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2286" y="4225652"/>
            <a:ext cx="907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資料來源： </a:t>
            </a:r>
            <a:r>
              <a:rPr lang="zh-TW" altLang="en-US" dirty="0"/>
              <a:t>立法院第</a:t>
            </a:r>
            <a:r>
              <a:rPr lang="en-US" altLang="zh-TW" dirty="0"/>
              <a:t>9</a:t>
            </a:r>
            <a:r>
              <a:rPr lang="zh-TW" altLang="en-US" dirty="0"/>
              <a:t>屆第</a:t>
            </a:r>
            <a:r>
              <a:rPr lang="en-US" altLang="zh-TW" dirty="0"/>
              <a:t>4</a:t>
            </a:r>
            <a:r>
              <a:rPr lang="zh-TW" altLang="en-US" dirty="0" smtClean="0"/>
              <a:t>會期社會福利</a:t>
            </a:r>
            <a:r>
              <a:rPr lang="zh-TW" altLang="en-US" dirty="0"/>
              <a:t>及衛生環境委員會第</a:t>
            </a:r>
            <a:r>
              <a:rPr lang="en-US" altLang="zh-TW" dirty="0"/>
              <a:t>10</a:t>
            </a:r>
            <a:r>
              <a:rPr lang="zh-TW" altLang="en-US" dirty="0"/>
              <a:t>次全體委員會議議事錄</a:t>
            </a:r>
          </a:p>
        </p:txBody>
      </p:sp>
    </p:spTree>
    <p:extLst>
      <p:ext uri="{BB962C8B-B14F-4D97-AF65-F5344CB8AC3E}">
        <p14:creationId xmlns:p14="http://schemas.microsoft.com/office/powerpoint/2010/main" val="218115216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hrf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9933"/>
      </a:accent1>
      <a:accent2>
        <a:srgbClr val="DBA215"/>
      </a:accent2>
      <a:accent3>
        <a:srgbClr val="FFFFFF"/>
      </a:accent3>
      <a:accent4>
        <a:srgbClr val="000000"/>
      </a:accent4>
      <a:accent5>
        <a:srgbClr val="FFCAAD"/>
      </a:accent5>
      <a:accent6>
        <a:srgbClr val="C69212"/>
      </a:accent6>
      <a:hlink>
        <a:srgbClr val="0066CC"/>
      </a:hlink>
      <a:folHlink>
        <a:srgbClr val="DDDDDD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933"/>
        </a:accent1>
        <a:accent2>
          <a:srgbClr val="DBA215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C69212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765</Words>
  <Application>Microsoft Office PowerPoint</Application>
  <PresentationFormat>如螢幕大小 (16:10)</PresentationFormat>
  <Paragraphs>76</Paragraphs>
  <Slides>4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thrf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珮涵</dc:creator>
  <cp:lastModifiedBy>user</cp:lastModifiedBy>
  <cp:revision>465</cp:revision>
  <cp:lastPrinted>2018-06-27T01:28:26Z</cp:lastPrinted>
  <dcterms:created xsi:type="dcterms:W3CDTF">2016-06-04T03:32:37Z</dcterms:created>
  <dcterms:modified xsi:type="dcterms:W3CDTF">2019-07-01T05:50:22Z</dcterms:modified>
</cp:coreProperties>
</file>