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  <p:sldMasterId id="2147483687" r:id="rId3"/>
  </p:sldMasterIdLst>
  <p:notesMasterIdLst>
    <p:notesMasterId r:id="rId25"/>
  </p:notesMasterIdLst>
  <p:sldIdLst>
    <p:sldId id="341" r:id="rId4"/>
    <p:sldId id="349" r:id="rId5"/>
    <p:sldId id="295" r:id="rId6"/>
    <p:sldId id="300" r:id="rId7"/>
    <p:sldId id="328" r:id="rId8"/>
    <p:sldId id="342" r:id="rId9"/>
    <p:sldId id="344" r:id="rId10"/>
    <p:sldId id="329" r:id="rId11"/>
    <p:sldId id="345" r:id="rId12"/>
    <p:sldId id="325" r:id="rId13"/>
    <p:sldId id="346" r:id="rId14"/>
    <p:sldId id="336" r:id="rId15"/>
    <p:sldId id="333" r:id="rId16"/>
    <p:sldId id="337" r:id="rId17"/>
    <p:sldId id="338" r:id="rId18"/>
    <p:sldId id="332" r:id="rId19"/>
    <p:sldId id="347" r:id="rId20"/>
    <p:sldId id="340" r:id="rId21"/>
    <p:sldId id="348" r:id="rId22"/>
    <p:sldId id="317" r:id="rId23"/>
    <p:sldId id="324" r:id="rId24"/>
  </p:sldIdLst>
  <p:sldSz cx="9144000" cy="5715000" type="screen16x1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99A"/>
    <a:srgbClr val="0000FF"/>
    <a:srgbClr val="904A10"/>
    <a:srgbClr val="008000"/>
    <a:srgbClr val="99FF66"/>
    <a:srgbClr val="FFFF66"/>
    <a:srgbClr val="DD3F3F"/>
    <a:srgbClr val="F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74" autoAdjust="0"/>
  </p:normalViewPr>
  <p:slideViewPr>
    <p:cSldViewPr>
      <p:cViewPr>
        <p:scale>
          <a:sx n="80" d="100"/>
          <a:sy n="80" d="100"/>
        </p:scale>
        <p:origin x="-1668" y="-43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A4528A9-F1D6-4A79-855C-4FD63B276D8E}" type="datetimeFigureOut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F7B2314-2089-4C37-AAE3-9296C95AB0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736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2314-2089-4C37-AAE3-9296C95AB03F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807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itchFamily="34" charset="0"/>
              </a:rPr>
              <a:t>使用方法：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更改文字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：将标题框及正文框中的文字可直接改为您所需文字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更改图片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：点中图片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绘图工具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格式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填充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图片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选择您需要展示的图片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增加减少图片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：直接复制粘贴图片来增加图片数，复制后更改方法见</a:t>
            </a: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更改图片</a:t>
            </a:r>
            <a:r>
              <a:rPr lang="en-US" altLang="zh-CN" smtClean="0">
                <a:latin typeface="Arial" pitchFamily="34" charset="0"/>
              </a:rPr>
              <a:t>】</a:t>
            </a:r>
            <a:br>
              <a:rPr lang="en-US" altLang="zh-CN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更改图片色彩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：点中图片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图片工具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格式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色彩（重新着色）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选择您喜欢的色彩</a:t>
            </a:r>
            <a:br>
              <a:rPr lang="zh-CN" altLang="en-US" smtClean="0">
                <a:latin typeface="Arial" pitchFamily="34" charset="0"/>
              </a:rPr>
            </a:br>
            <a:r>
              <a:rPr lang="zh-CN" altLang="en-US" smtClean="0">
                <a:latin typeface="Arial" pitchFamily="34" charset="0"/>
              </a:rPr>
              <a:t>下载更多模板、视频教程：</a:t>
            </a:r>
            <a:r>
              <a:rPr lang="en-US" altLang="zh-TW" smtClean="0">
                <a:latin typeface="Arial" pitchFamily="34" charset="0"/>
                <a:ea typeface="SimSun" pitchFamily="2" charset="-122"/>
              </a:rPr>
              <a:t>http://www.mysoeasy.com</a:t>
            </a:r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fld id="{F41DB287-5989-4C67-BE08-105590DAC407}" type="slidenum">
              <a:rPr lang="zh-CN" altLang="en-US" smtClean="0">
                <a:latin typeface="Arial" pitchFamily="34" charset="0"/>
              </a:rPr>
              <a:pPr/>
              <a:t>19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2314-2089-4C37-AAE3-9296C95AB03F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54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itchFamily="34" charset="0"/>
              </a:rPr>
              <a:t>使用方法：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更改文字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：将标题框及正文框中的文字可直接改为您所需文字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更改图片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：点中图片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绘图工具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格式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填充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图片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选择您需要展示的图片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增加减少图片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：直接复制粘贴图片来增加图片数，复制后更改方法见</a:t>
            </a: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更改图片</a:t>
            </a:r>
            <a:r>
              <a:rPr lang="en-US" altLang="zh-CN" smtClean="0">
                <a:latin typeface="Arial" pitchFamily="34" charset="0"/>
              </a:rPr>
              <a:t>】</a:t>
            </a:r>
            <a:br>
              <a:rPr lang="en-US" altLang="zh-CN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更改图片色彩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：点中图片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图片工具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格式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色彩（重新着色）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选择您喜欢的色彩</a:t>
            </a:r>
            <a:br>
              <a:rPr lang="zh-CN" altLang="en-US" smtClean="0">
                <a:latin typeface="Arial" pitchFamily="34" charset="0"/>
              </a:rPr>
            </a:br>
            <a:r>
              <a:rPr lang="zh-CN" altLang="en-US" smtClean="0">
                <a:latin typeface="Arial" pitchFamily="34" charset="0"/>
              </a:rPr>
              <a:t>下载更多模板、视频教程：</a:t>
            </a:r>
            <a:r>
              <a:rPr lang="en-US" altLang="zh-TW" smtClean="0">
                <a:latin typeface="Arial" pitchFamily="34" charset="0"/>
                <a:ea typeface="SimSun" pitchFamily="2" charset="-122"/>
              </a:rPr>
              <a:t>http://www.mysoeasy.com</a:t>
            </a:r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fld id="{F41DB287-5989-4C67-BE08-105590DAC407}" type="slidenum">
              <a:rPr lang="zh-CN" altLang="en-US" smtClean="0">
                <a:latin typeface="Arial" pitchFamily="34" charset="0"/>
              </a:rPr>
              <a:pPr/>
              <a:t>7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使用方法：</a:t>
            </a:r>
            <a:br>
              <a:rPr lang="zh-CN" altLang="en-US" dirty="0" smtClean="0"/>
            </a:br>
            <a:r>
              <a:rPr lang="en-US" altLang="zh-CN" dirty="0" smtClean="0"/>
              <a:t>【</a:t>
            </a:r>
            <a:r>
              <a:rPr lang="zh-CN" altLang="en-US" dirty="0" smtClean="0"/>
              <a:t>更改文字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：将标题框及正文框中的文字可直接改为您所需文字</a:t>
            </a:r>
            <a:br>
              <a:rPr lang="zh-CN" altLang="en-US" dirty="0" smtClean="0"/>
            </a:br>
            <a:r>
              <a:rPr lang="en-US" altLang="zh-CN" dirty="0" smtClean="0"/>
              <a:t>【</a:t>
            </a:r>
            <a:r>
              <a:rPr lang="zh-CN" altLang="en-US" dirty="0" smtClean="0"/>
              <a:t>更改图片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：点中图片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绘图工具</a:t>
            </a:r>
            <a:r>
              <a:rPr lang="en-US" altLang="zh-CN" dirty="0" smtClean="0"/>
              <a:t>》</a:t>
            </a:r>
            <a:r>
              <a:rPr lang="zh-CN" altLang="en-US" dirty="0" smtClean="0"/>
              <a:t>格式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填充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图片</a:t>
            </a:r>
            <a:r>
              <a:rPr lang="en-US" altLang="zh-CN" dirty="0" smtClean="0"/>
              <a:t>》</a:t>
            </a:r>
            <a:r>
              <a:rPr lang="zh-CN" altLang="en-US" dirty="0" smtClean="0"/>
              <a:t>选择您需要展示的图片</a:t>
            </a:r>
            <a:br>
              <a:rPr lang="zh-CN" altLang="en-US" dirty="0" smtClean="0"/>
            </a:br>
            <a:r>
              <a:rPr lang="en-US" altLang="zh-CN" dirty="0" smtClean="0"/>
              <a:t>【</a:t>
            </a:r>
            <a:r>
              <a:rPr lang="zh-CN" altLang="en-US" dirty="0" smtClean="0"/>
              <a:t>增加减少图片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：直接复制粘贴图片来增加图片数，复制后更改方法见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更改图片</a:t>
            </a:r>
            <a:r>
              <a:rPr lang="en-US" altLang="zh-CN" dirty="0" smtClean="0"/>
              <a:t>】</a:t>
            </a:r>
            <a:br>
              <a:rPr lang="en-US" altLang="zh-CN" dirty="0" smtClean="0"/>
            </a:br>
            <a:r>
              <a:rPr lang="en-US" altLang="zh-CN" dirty="0" smtClean="0"/>
              <a:t>【</a:t>
            </a:r>
            <a:r>
              <a:rPr lang="zh-CN" altLang="en-US" dirty="0" smtClean="0"/>
              <a:t>更改图片色彩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：点中图片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图片工具</a:t>
            </a:r>
            <a:r>
              <a:rPr lang="en-US" altLang="zh-CN" dirty="0" smtClean="0"/>
              <a:t>》</a:t>
            </a:r>
            <a:r>
              <a:rPr lang="zh-CN" altLang="en-US" dirty="0" smtClean="0"/>
              <a:t>格式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色彩（重新着色）</a:t>
            </a:r>
            <a:r>
              <a:rPr lang="en-US" altLang="zh-CN" dirty="0" smtClean="0"/>
              <a:t>》</a:t>
            </a:r>
            <a:r>
              <a:rPr lang="zh-CN" altLang="en-US" dirty="0" smtClean="0"/>
              <a:t>选择您喜欢的色彩</a:t>
            </a:r>
            <a:br>
              <a:rPr lang="zh-CN" altLang="en-US" dirty="0" smtClean="0"/>
            </a:br>
            <a:r>
              <a:rPr lang="zh-CN" altLang="en-US" dirty="0" smtClean="0"/>
              <a:t>下载更多模板、视频教程：</a:t>
            </a:r>
            <a:r>
              <a:rPr lang="en-US" altLang="zh-TW" dirty="0" smtClean="0">
                <a:ea typeface="宋体" pitchFamily="2" charset="-122"/>
              </a:rPr>
              <a:t>http://www.mysoeasy.com</a:t>
            </a:r>
          </a:p>
        </p:txBody>
      </p:sp>
      <p:sp>
        <p:nvSpPr>
          <p:cNvPr id="193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D444BD10-BF46-4858-9AC9-C8EA1502C1C7}" type="slidenum">
              <a:rPr lang="zh-CN" altLang="en-US"/>
              <a:pPr eaLnBrk="1" hangingPunct="1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itchFamily="34" charset="0"/>
              </a:rPr>
              <a:t>使用方法：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更改文字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：将标题框及正文框中的文字可直接改为您所需文字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更改图片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：点中图片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绘图工具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格式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填充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图片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选择您需要展示的图片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增加减少图片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：直接复制粘贴图片来增加图片数，复制后更改方法见</a:t>
            </a: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更改图片</a:t>
            </a:r>
            <a:r>
              <a:rPr lang="en-US" altLang="zh-CN" smtClean="0">
                <a:latin typeface="Arial" pitchFamily="34" charset="0"/>
              </a:rPr>
              <a:t>】</a:t>
            </a:r>
            <a:br>
              <a:rPr lang="en-US" altLang="zh-CN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更改图片色彩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：点中图片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图片工具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格式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色彩（重新着色）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选择您喜欢的色彩</a:t>
            </a:r>
            <a:br>
              <a:rPr lang="zh-CN" altLang="en-US" smtClean="0">
                <a:latin typeface="Arial" pitchFamily="34" charset="0"/>
              </a:rPr>
            </a:br>
            <a:r>
              <a:rPr lang="zh-CN" altLang="en-US" smtClean="0">
                <a:latin typeface="Arial" pitchFamily="34" charset="0"/>
              </a:rPr>
              <a:t>下载更多模板、视频教程：</a:t>
            </a:r>
            <a:r>
              <a:rPr lang="en-US" altLang="zh-TW" smtClean="0">
                <a:latin typeface="Arial" pitchFamily="34" charset="0"/>
                <a:ea typeface="SimSun" pitchFamily="2" charset="-122"/>
              </a:rPr>
              <a:t>http://www.mysoeasy.com</a:t>
            </a:r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fld id="{F41DB287-5989-4C67-BE08-105590DAC407}" type="slidenum">
              <a:rPr lang="zh-CN" altLang="en-US" smtClean="0">
                <a:latin typeface="Arial" pitchFamily="34" charset="0"/>
              </a:rPr>
              <a:pPr/>
              <a:t>9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2314-2089-4C37-AAE3-9296C95AB03F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97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itchFamily="34" charset="0"/>
              </a:rPr>
              <a:t>使用方法：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更改文字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：将标题框及正文框中的文字可直接改为您所需文字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更改图片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：点中图片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绘图工具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格式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填充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图片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选择您需要展示的图片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增加减少图片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：直接复制粘贴图片来增加图片数，复制后更改方法见</a:t>
            </a: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更改图片</a:t>
            </a:r>
            <a:r>
              <a:rPr lang="en-US" altLang="zh-CN" smtClean="0">
                <a:latin typeface="Arial" pitchFamily="34" charset="0"/>
              </a:rPr>
              <a:t>】</a:t>
            </a:r>
            <a:br>
              <a:rPr lang="en-US" altLang="zh-CN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更改图片色彩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：点中图片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图片工具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格式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色彩（重新着色）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选择您喜欢的色彩</a:t>
            </a:r>
            <a:br>
              <a:rPr lang="zh-CN" altLang="en-US" smtClean="0">
                <a:latin typeface="Arial" pitchFamily="34" charset="0"/>
              </a:rPr>
            </a:br>
            <a:r>
              <a:rPr lang="zh-CN" altLang="en-US" smtClean="0">
                <a:latin typeface="Arial" pitchFamily="34" charset="0"/>
              </a:rPr>
              <a:t>下载更多模板、视频教程：</a:t>
            </a:r>
            <a:r>
              <a:rPr lang="en-US" altLang="zh-TW" smtClean="0">
                <a:latin typeface="Arial" pitchFamily="34" charset="0"/>
                <a:ea typeface="SimSun" pitchFamily="2" charset="-122"/>
              </a:rPr>
              <a:t>http://www.mysoeasy.com</a:t>
            </a:r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fld id="{F41DB287-5989-4C67-BE08-105590DAC407}" type="slidenum">
              <a:rPr lang="zh-CN" altLang="en-US" smtClean="0">
                <a:latin typeface="Arial" pitchFamily="34" charset="0"/>
              </a:rPr>
              <a:pPr/>
              <a:t>11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itchFamily="34" charset="0"/>
              </a:rPr>
              <a:t>使用方法：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更改文字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：将标题框及正文框中的文字可直接改为您所需文字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更改图片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：点中图片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绘图工具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格式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填充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图片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选择您需要展示的图片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增加减少图片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：直接复制粘贴图片来增加图片数，复制后更改方法见</a:t>
            </a: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更改图片</a:t>
            </a:r>
            <a:r>
              <a:rPr lang="en-US" altLang="zh-CN" smtClean="0">
                <a:latin typeface="Arial" pitchFamily="34" charset="0"/>
              </a:rPr>
              <a:t>】</a:t>
            </a:r>
            <a:br>
              <a:rPr lang="en-US" altLang="zh-CN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更改图片色彩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：点中图片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图片工具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格式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色彩（重新着色）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选择您喜欢的色彩</a:t>
            </a:r>
            <a:br>
              <a:rPr lang="zh-CN" altLang="en-US" smtClean="0">
                <a:latin typeface="Arial" pitchFamily="34" charset="0"/>
              </a:rPr>
            </a:br>
            <a:r>
              <a:rPr lang="zh-CN" altLang="en-US" smtClean="0">
                <a:latin typeface="Arial" pitchFamily="34" charset="0"/>
              </a:rPr>
              <a:t>下载更多模板、视频教程：</a:t>
            </a:r>
            <a:r>
              <a:rPr lang="en-US" altLang="zh-TW" smtClean="0">
                <a:latin typeface="Arial" pitchFamily="34" charset="0"/>
                <a:ea typeface="SimSun" pitchFamily="2" charset="-122"/>
              </a:rPr>
              <a:t>http://www.mysoeasy.com</a:t>
            </a:r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fld id="{BFB32B5D-5776-4F1D-9D7F-FBB3F26321B2}" type="slidenum">
              <a:rPr lang="zh-CN" altLang="en-US" smtClean="0">
                <a:latin typeface="Arial" pitchFamily="34" charset="0"/>
              </a:rPr>
              <a:pPr/>
              <a:t>13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2314-2089-4C37-AAE3-9296C95AB03F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979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itchFamily="34" charset="0"/>
              </a:rPr>
              <a:t>使用方法：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更改文字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：将标题框及正文框中的文字可直接改为您所需文字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更改图片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：点中图片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绘图工具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格式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填充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图片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选择您需要展示的图片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增加减少图片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：直接复制粘贴图片来增加图片数，复制后更改方法见</a:t>
            </a: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更改图片</a:t>
            </a:r>
            <a:r>
              <a:rPr lang="en-US" altLang="zh-CN" smtClean="0">
                <a:latin typeface="Arial" pitchFamily="34" charset="0"/>
              </a:rPr>
              <a:t>】</a:t>
            </a:r>
            <a:br>
              <a:rPr lang="en-US" altLang="zh-CN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【</a:t>
            </a:r>
            <a:r>
              <a:rPr lang="zh-CN" altLang="en-US" smtClean="0">
                <a:latin typeface="Arial" pitchFamily="34" charset="0"/>
              </a:rPr>
              <a:t>更改图片色彩</a:t>
            </a:r>
            <a:r>
              <a:rPr lang="en-US" altLang="zh-CN" smtClean="0">
                <a:latin typeface="Arial" pitchFamily="34" charset="0"/>
              </a:rPr>
              <a:t>】</a:t>
            </a:r>
            <a:r>
              <a:rPr lang="zh-CN" altLang="en-US" smtClean="0">
                <a:latin typeface="Arial" pitchFamily="34" charset="0"/>
              </a:rPr>
              <a:t>：点中图片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图片工具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格式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色彩（重新着色）</a:t>
            </a:r>
            <a:r>
              <a:rPr lang="en-US" altLang="zh-CN" smtClean="0">
                <a:latin typeface="Arial" pitchFamily="34" charset="0"/>
              </a:rPr>
              <a:t>》</a:t>
            </a:r>
            <a:r>
              <a:rPr lang="zh-CN" altLang="en-US" smtClean="0">
                <a:latin typeface="Arial" pitchFamily="34" charset="0"/>
              </a:rPr>
              <a:t>选择您喜欢的色彩</a:t>
            </a:r>
            <a:br>
              <a:rPr lang="zh-CN" altLang="en-US" smtClean="0">
                <a:latin typeface="Arial" pitchFamily="34" charset="0"/>
              </a:rPr>
            </a:br>
            <a:r>
              <a:rPr lang="zh-CN" altLang="en-US" smtClean="0">
                <a:latin typeface="Arial" pitchFamily="34" charset="0"/>
              </a:rPr>
              <a:t>下载更多模板、视频教程：</a:t>
            </a:r>
            <a:r>
              <a:rPr lang="en-US" altLang="zh-TW" smtClean="0">
                <a:latin typeface="Arial" pitchFamily="34" charset="0"/>
                <a:ea typeface="SimSun" pitchFamily="2" charset="-122"/>
              </a:rPr>
              <a:t>http://www.mysoeasy.com</a:t>
            </a:r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fld id="{F41DB287-5989-4C67-BE08-105590DAC407}" type="slidenum">
              <a:rPr lang="zh-CN" altLang="en-US" smtClean="0">
                <a:latin typeface="Arial" pitchFamily="34" charset="0"/>
              </a:rPr>
              <a:pPr/>
              <a:t>17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5370"/>
            <a:ext cx="7772400" cy="12250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FF68D29-8DCB-43DC-80C4-7BBE7A5DDD2E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94187B2-E050-4B8E-A61A-400C63C330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33DD412-87D1-4353-8652-D50F90387175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5D15B13-9245-45CD-8B31-A35B70529A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874"/>
            <a:ext cx="2057400" cy="487627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874"/>
            <a:ext cx="6019800" cy="487627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18448783-624C-42A7-86D7-C739B9B91A21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5BA99A02-6BC6-4EF9-A941-443FDD7490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20" y="396876"/>
            <a:ext cx="8002587" cy="66410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4220" y="1236927"/>
            <a:ext cx="8002587" cy="3872177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508002"/>
            <a:ext cx="7772400" cy="43735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20" y="396876"/>
            <a:ext cx="8002587" cy="664104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4213" y="1236927"/>
            <a:ext cx="3924300" cy="38721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60918" y="1236927"/>
            <a:ext cx="3925887" cy="38721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5368"/>
            <a:ext cx="7772400" cy="12250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098D-F573-4E72-9BF5-47EA30DBD35A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E316D-DB31-4BE5-8560-229C7BA719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3094-E047-4A9C-A97E-55A0F0620F60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989B-1835-4249-87AB-0DA8F4A1D4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A8A03-06C1-4964-8FC7-08F2107723AE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41315-5667-4C2C-8900-EDFE5D37A2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D82B-12EA-49F3-BE3C-5A55CD34AA7C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356A-EAC5-482A-9866-0637E41FF9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5313C-71C9-4A82-8F97-80D227A4A574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9E841-14EE-4907-BE01-5C9693437A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972D4B6-F625-4DDD-BCF3-879890DDECB1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66A9B15-F9D3-41F3-A13A-DB16CA8809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C28D6-CC44-4DF2-9E98-776ADE9C8C77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9CCD-BC1C-48E0-9227-5D5FEEEF09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271A0-CD94-4797-99E8-443120424AA3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4DA4F-EDAF-4CB8-BC05-936DC4FA6B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8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8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57A7C-DDA4-41DA-8C0A-BF0A22F3A421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D15F-21F8-44A3-94D5-1AE4EDB503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26AC2-CF90-4A72-A26D-C29B9FE6207D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5ACA8-6DAA-4C05-BAE5-A309243C3F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61370-617D-482C-9BB1-17DD94F6F324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78040-A1B2-4213-8FD6-A3056C01BD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960A-237D-4A73-BA46-F9C42CEBA38B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E124-80CD-40F7-A46C-19C5C1B9CF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5365"/>
            <a:ext cx="7772400" cy="12250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557D-F3E7-491B-B242-6333A648FA0D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9C901-B9FA-4247-A6EE-F7EEB8CEC7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A913C-E098-42B1-8F39-6B6805EDA6A2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3AF94-EE3C-4F4F-A364-CBF758B76E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67923-44B6-400B-A012-B79A566E2F39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F37AF-619F-4D9C-8EF6-A97494BA6B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47C2A-931F-4FCA-A9E5-10DBB10ACE36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54154-731D-486F-888D-9A49F3E6AB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302CBE5-22C4-4C8D-BBC8-B3332C325893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7426987C-D74E-47A1-905E-E4F32D010B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F443-4B96-4CA6-9C99-F4C064C4FB16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0862-714F-43A4-B363-3A706DCCD8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F559-90F4-4CA5-A145-E7CB953118C7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372F-BC19-4F3C-BDB6-88A93274FC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9962-A2D2-4EB1-812C-42F066D73C7B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5A7C1-673C-4CAA-BC33-FE21ED0817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28EBE-2AA1-48BA-9518-1BE2D18D3B9A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9C56A-A613-4814-A727-45AF350A5C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F585-C7A6-4FBE-A2B3-33F0F95788CA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50F32-BE76-4D0E-94A5-0485CF1C98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EE549-91F2-415B-A5D1-0A0B91C2F076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7B2CC-E1FB-4AEA-B55C-7F0B28D854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12C85-9B17-4298-B773-37B55E2103B5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0FA0-9784-48EF-8CE4-59DB0D187A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8BC4F04-25A7-436C-8ACE-B8222987FF39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14173CF-79A7-431D-8417-822A7262B0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9BC8694-2B4B-4E03-9BB6-F0567E14D0EC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8C742CCB-7ACC-4D00-BA96-EAB65F9E33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79DCCFD6-A24B-48A6-87E3-B6222AB97542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68B61C1-80FD-4B93-B805-EA1FD2F7E3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064B8EF-5ADE-470A-9042-40FEB86C0672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CAD94581-723D-459F-AEE1-2018176FA9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8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8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58B2149-224A-4A48-927A-C6A03C2EC207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7639CDF3-745F-431A-9758-392D91CAE2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3A7577B-C696-4CC4-9FC3-92CF9129529B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821AAF3-01F1-4DDC-B3CC-93053086E7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86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98F4D0EA-3B6E-4ECC-B6A2-1AA9B0C6F04E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CA02411A-7976-4457-8477-DEE15CC989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638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FE34C5-E92C-4262-BC4E-830BD9BCCAC2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B8C63D-73AF-4A9B-B0FD-BD3419671D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6" r:id="rId3"/>
    <p:sldLayoutId id="2147483735" r:id="rId4"/>
    <p:sldLayoutId id="2147483734" r:id="rId5"/>
    <p:sldLayoutId id="2147483733" r:id="rId6"/>
    <p:sldLayoutId id="2147483732" r:id="rId7"/>
    <p:sldLayoutId id="2147483731" r:id="rId8"/>
    <p:sldLayoutId id="2147483730" r:id="rId9"/>
    <p:sldLayoutId id="2147483729" r:id="rId10"/>
    <p:sldLayoutId id="214748372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86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B9056AE-F0BB-481D-8603-2CEE4E518E38}" type="datetime1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67C082C-786D-43E3-9AF6-015CB17929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hyperlink" Target="http://iing.tw/posts/5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41F84D-DE00-488B-91FB-9FE12CE3DDF6}" type="slidenum">
              <a:rPr lang="zh-TW" altLang="en-US" smtClean="0">
                <a:solidFill>
                  <a:srgbClr val="898989"/>
                </a:solidFill>
              </a:rPr>
              <a:pPr/>
              <a:t>1</a:t>
            </a:fld>
            <a:endParaRPr lang="en-US" altLang="zh-TW" smtClean="0">
              <a:solidFill>
                <a:srgbClr val="898989"/>
              </a:solidFill>
            </a:endParaRPr>
          </a:p>
        </p:txBody>
      </p:sp>
      <p:sp>
        <p:nvSpPr>
          <p:cNvPr id="60426" name="標題 9"/>
          <p:cNvSpPr>
            <a:spLocks noGrp="1"/>
          </p:cNvSpPr>
          <p:nvPr>
            <p:ph type="title"/>
          </p:nvPr>
        </p:nvSpPr>
        <p:spPr>
          <a:xfrm>
            <a:off x="-3872" y="-9967"/>
            <a:ext cx="9144000" cy="2735710"/>
          </a:xfrm>
          <a:solidFill>
            <a:srgbClr val="C00000"/>
          </a:solidFill>
        </p:spPr>
        <p:txBody>
          <a:bodyPr/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4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醫改會</a:t>
            </a:r>
            <a: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給新任衛福部長的建言</a:t>
            </a:r>
            <a: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4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59" y="4264053"/>
            <a:ext cx="1043866" cy="1041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430" name="文字方塊 19"/>
          <p:cNvSpPr txBox="1">
            <a:spLocks noChangeArrowheads="1"/>
          </p:cNvSpPr>
          <p:nvPr/>
        </p:nvSpPr>
        <p:spPr bwMode="auto">
          <a:xfrm>
            <a:off x="3846834" y="2955925"/>
            <a:ext cx="2449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適當醫療照護</a:t>
            </a:r>
          </a:p>
        </p:txBody>
      </p:sp>
      <p:sp>
        <p:nvSpPr>
          <p:cNvPr id="60437" name="矩形 35"/>
          <p:cNvSpPr>
            <a:spLocks noChangeArrowheads="1"/>
          </p:cNvSpPr>
          <p:nvPr/>
        </p:nvSpPr>
        <p:spPr bwMode="auto">
          <a:xfrm>
            <a:off x="2011659" y="2941988"/>
            <a:ext cx="52015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2800" b="1" dirty="0" smtClean="0">
                <a:latin typeface="標楷體" pitchFamily="65" charset="-120"/>
                <a:ea typeface="標楷體" pitchFamily="65" charset="-120"/>
              </a:rPr>
              <a:t>2017</a:t>
            </a: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8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kumimoji="0" lang="en-US" altLang="zh-TW" sz="2800" b="1" dirty="0" smtClean="0">
                <a:latin typeface="標楷體" pitchFamily="65" charset="-120"/>
                <a:ea typeface="標楷體" pitchFamily="65" charset="-120"/>
              </a:rPr>
              <a:t>18</a:t>
            </a: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日</a:t>
            </a:r>
            <a:endParaRPr kumimoji="0"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kumimoji="0" lang="zh-TW" altLang="en-US" sz="2800" b="1" dirty="0">
                <a:latin typeface="標楷體" pitchFamily="65" charset="-120"/>
                <a:ea typeface="標楷體" pitchFamily="65" charset="-120"/>
              </a:rPr>
              <a:t>於衛生福利</a:t>
            </a: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部</a:t>
            </a:r>
            <a:r>
              <a:rPr kumimoji="0" lang="en-US" altLang="zh-TW" sz="2800" b="1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kumimoji="0" lang="zh-TW" altLang="en-US" sz="2800" b="1" dirty="0" smtClean="0">
                <a:latin typeface="標楷體" pitchFamily="65" charset="-120"/>
                <a:ea typeface="標楷體" pitchFamily="65" charset="-120"/>
              </a:rPr>
              <a:t>樓部長室</a:t>
            </a:r>
            <a:endParaRPr kumimoji="0" lang="zh-TW" altLang="zh-TW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9" t="35329" r="1224" b="37923"/>
          <a:stretch>
            <a:fillRect/>
          </a:stretch>
        </p:blipFill>
        <p:spPr bwMode="auto">
          <a:xfrm>
            <a:off x="3203847" y="4292866"/>
            <a:ext cx="3423093" cy="101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6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52500"/>
          </a:xfrm>
        </p:spPr>
        <p:txBody>
          <a:bodyPr/>
          <a:lstStyle/>
          <a:p>
            <a:pPr algn="l"/>
            <a:r>
              <a:rPr lang="zh-TW" altLang="en-US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醫事人力評鑑</a:t>
            </a: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21" y="1167245"/>
            <a:ext cx="8229600" cy="1307976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所有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醫事人力納評鑑必要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死當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項目。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持續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監測發現人力負荷超標，醫院就降級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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基層醫護擔任評鑑陪檢員、內部檢舉人保護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機制。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6989B-1835-4249-87AB-0DA8F4A1D479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184463" y="772253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醫改訴求：</a:t>
            </a:r>
            <a:endParaRPr kumimoji="0" lang="zh-TW" altLang="en-US" sz="2400" dirty="0">
              <a:latin typeface="Calibri" pitchFamily="34" charset="0"/>
            </a:endParaRPr>
          </a:p>
        </p:txBody>
      </p:sp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093088"/>
              </p:ext>
            </p:extLst>
          </p:nvPr>
        </p:nvGraphicFramePr>
        <p:xfrm>
          <a:off x="130629" y="2602292"/>
          <a:ext cx="8878658" cy="2987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7663"/>
                <a:gridCol w="3506697"/>
                <a:gridCol w="492429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  <a:ea typeface="標楷體" pitchFamily="65" charset="-120"/>
                        </a:rPr>
                        <a:t>No</a:t>
                      </a:r>
                      <a:endParaRPr lang="zh-TW" altLang="en-US" sz="1600" dirty="0">
                        <a:latin typeface="+mn-lt"/>
                        <a:ea typeface="標楷體" pitchFamily="65" charset="-12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lt"/>
                          <a:ea typeface="標楷體" pitchFamily="65" charset="-120"/>
                        </a:rPr>
                        <a:t>官方回應</a:t>
                      </a:r>
                      <a:endParaRPr lang="zh-TW" altLang="en-US" sz="1600" dirty="0">
                        <a:latin typeface="+mn-lt"/>
                        <a:ea typeface="標楷體" pitchFamily="65" charset="-12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lt"/>
                          <a:ea typeface="標楷體" pitchFamily="65" charset="-120"/>
                        </a:rPr>
                        <a:t>醫改會的再回應及建言</a:t>
                      </a:r>
                      <a:endParaRPr lang="zh-TW" altLang="en-US" sz="1600" dirty="0">
                        <a:latin typeface="+mn-lt"/>
                        <a:ea typeface="標楷體" pitchFamily="65" charset="-120"/>
                      </a:endParaRPr>
                    </a:p>
                  </a:txBody>
                  <a:tcPr marT="38100" marB="381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itchFamily="65" charset="-120"/>
                          <a:sym typeface="Wingdings"/>
                        </a:rPr>
                        <a:t>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保留過去</a:t>
                      </a:r>
                      <a:r>
                        <a:rPr lang="en-US" altLang="zh-TW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10</a:t>
                      </a: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項必要項目，至於呼吸治療、心理及社工人力等項目仍維持非必要項目。</a:t>
                      </a:r>
                      <a:endParaRPr lang="en-US" altLang="zh-TW" sz="1500" kern="1200" dirty="0" smtClean="0">
                        <a:solidFill>
                          <a:schemeClr val="dk1"/>
                        </a:solidFill>
                        <a:latin typeface="+mn-lt"/>
                        <a:ea typeface="標楷體" pitchFamily="65" charset="-120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考量評鑑的公平性，等到</a:t>
                      </a:r>
                      <a:r>
                        <a:rPr lang="en-US" altLang="zh-TW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107</a:t>
                      </a: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年研修</a:t>
                      </a:r>
                      <a:r>
                        <a:rPr lang="en-US" altLang="zh-TW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108</a:t>
                      </a: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年度開始下一輪的評鑑基準時，才會再重新評估。</a:t>
                      </a:r>
                      <a:endParaRPr lang="zh-TW" altLang="en-US" sz="1500" kern="1200" dirty="0">
                        <a:solidFill>
                          <a:schemeClr val="dk1"/>
                        </a:solidFill>
                        <a:latin typeface="+mn-lt"/>
                        <a:ea typeface="標楷體" pitchFamily="65" charset="-120"/>
                        <a:cs typeface="+mn-cs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政府難道不甩立院審查</a:t>
                      </a:r>
                      <a:r>
                        <a:rPr lang="en-US" altLang="zh-TW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106</a:t>
                      </a:r>
                      <a:r>
                        <a:rPr lang="zh-TW" altLang="en-US" sz="1500" b="1" kern="1200" dirty="0" smtClean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年預算的決議？</a:t>
                      </a:r>
                      <a:endParaRPr lang="en-US" altLang="zh-TW" sz="1500" b="1" kern="1200" dirty="0" smtClean="0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衛福部在</a:t>
                      </a:r>
                      <a:r>
                        <a:rPr lang="en-US" altLang="zh-TW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105</a:t>
                      </a: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年</a:t>
                      </a:r>
                      <a:r>
                        <a:rPr lang="en-US" altLang="zh-TW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7</a:t>
                      </a: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月公布</a:t>
                      </a:r>
                      <a:r>
                        <a:rPr lang="en-US" altLang="zh-TW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106</a:t>
                      </a: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年採新的評鑑標準，把現行</a:t>
                      </a:r>
                      <a:r>
                        <a:rPr lang="en-US" altLang="zh-TW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188 </a:t>
                      </a: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條</a:t>
                      </a:r>
                      <a:r>
                        <a:rPr lang="en-US" altLang="zh-TW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1,297 </a:t>
                      </a: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項評量項目，簡化為</a:t>
                      </a:r>
                      <a:r>
                        <a:rPr lang="en-US" altLang="zh-TW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110</a:t>
                      </a: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條</a:t>
                      </a:r>
                      <a:r>
                        <a:rPr lang="en-US" altLang="zh-TW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533 </a:t>
                      </a: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項，現在卻又改口說要完整一輪才能改，豈不自打嘴巴。呼籲應盡早找大家討論定案，讓醫事人員放心也避免經營者到時候又藉口不及準備。</a:t>
                      </a:r>
                    </a:p>
                  </a:txBody>
                  <a:tcPr marT="38100" marB="3810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標楷體" pitchFamily="65" charset="-120"/>
                          <a:sym typeface="Wingdings"/>
                        </a:rPr>
                        <a:t>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T="38100" marB="381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u="sng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自</a:t>
                      </a:r>
                      <a:r>
                        <a:rPr lang="en-US" altLang="zh-TW" sz="1500" u="sng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106</a:t>
                      </a:r>
                      <a:r>
                        <a:rPr lang="zh-TW" altLang="en-US" sz="1500" u="sng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年起</a:t>
                      </a: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醫院評鑑之人力相關項目將納入持續性監測，</a:t>
                      </a:r>
                      <a:r>
                        <a:rPr lang="zh-TW" altLang="en-US" sz="1500" u="sng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每月查核，定期公開</a:t>
                      </a: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，如低於</a:t>
                      </a:r>
                      <a:r>
                        <a:rPr lang="zh-TW" altLang="en-US" sz="1500" u="sng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醫療機構設置標準</a:t>
                      </a: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，即由所在地衛生局進行查核，監督頻率將更高於醫院評鑑四年一次之實地查核。</a:t>
                      </a:r>
                      <a:endParaRPr lang="zh-TW" altLang="en-US" sz="1500" kern="1200" dirty="0">
                        <a:solidFill>
                          <a:schemeClr val="dk1"/>
                        </a:solidFill>
                        <a:latin typeface="+mn-lt"/>
                        <a:ea typeface="標楷體" pitchFamily="65" charset="-120"/>
                        <a:cs typeface="+mn-cs"/>
                      </a:endParaRPr>
                    </a:p>
                  </a:txBody>
                  <a:tcPr marT="38100" marB="381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請盡快上網公開</a:t>
                      </a:r>
                      <a:r>
                        <a:rPr lang="en-US" altLang="zh-TW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月的人力資訊。</a:t>
                      </a:r>
                      <a:endParaRPr lang="en-US" altLang="zh-TW" sz="1500" kern="1200" dirty="0" smtClean="0">
                        <a:solidFill>
                          <a:schemeClr val="dk1"/>
                        </a:solidFill>
                        <a:latin typeface="+mn-lt"/>
                        <a:ea typeface="標楷體" pitchFamily="65" charset="-120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此所提標準是比過去評鑑還低的設置標準，即使監督頻率更高於醫院評鑑，但人力標準強度實在弱掉太多，就算頻率增加，醫院經營管理者只會有恃無恐</a:t>
                      </a:r>
                      <a:r>
                        <a:rPr lang="en-US" altLang="zh-TW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醫院怕的是評鑑死當被降級，而非衛生局罰緩</a:t>
                      </a:r>
                      <a:r>
                        <a:rPr lang="en-US" altLang="zh-TW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lang="zh-TW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zh-TW" altLang="en-US" sz="1500" kern="1200" dirty="0">
                        <a:solidFill>
                          <a:schemeClr val="dk1"/>
                        </a:solidFill>
                        <a:latin typeface="+mn-lt"/>
                        <a:ea typeface="標楷體" pitchFamily="65" charset="-120"/>
                        <a:cs typeface="+mn-cs"/>
                      </a:endParaRPr>
                    </a:p>
                  </a:txBody>
                  <a:tcPr marT="38100" marB="381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群組 9"/>
          <p:cNvGrpSpPr/>
          <p:nvPr/>
        </p:nvGrpSpPr>
        <p:grpSpPr>
          <a:xfrm rot="21134281">
            <a:off x="6682944" y="227986"/>
            <a:ext cx="2302396" cy="1558848"/>
            <a:chOff x="122396" y="927931"/>
            <a:chExt cx="3317685" cy="3223230"/>
          </a:xfrm>
        </p:grpSpPr>
        <p:sp>
          <p:nvSpPr>
            <p:cNvPr id="11" name="圓角矩形 10"/>
            <p:cNvSpPr/>
            <p:nvPr/>
          </p:nvSpPr>
          <p:spPr>
            <a:xfrm>
              <a:off x="148242" y="927931"/>
              <a:ext cx="3291839" cy="32232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圓角矩形 4"/>
            <p:cNvSpPr/>
            <p:nvPr/>
          </p:nvSpPr>
          <p:spPr>
            <a:xfrm>
              <a:off x="122396" y="1131892"/>
              <a:ext cx="3047048" cy="2744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2200" b="1" dirty="0" smtClean="0">
                  <a:solidFill>
                    <a:srgbClr val="FFFF66"/>
                  </a:solidFill>
                  <a:latin typeface="微軟正黑體" pitchFamily="34" charset="-120"/>
                  <a:ea typeface="微軟正黑體" pitchFamily="34" charset="-120"/>
                </a:rPr>
                <a:t>醫學中心</a:t>
              </a:r>
              <a:r>
                <a:rPr lang="zh-TW" altLang="en-US" sz="22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是否恢復人力評鑑</a:t>
              </a:r>
              <a:endParaRPr lang="en-US" altLang="zh-TW" sz="2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22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政府仍未鬆口</a:t>
              </a:r>
              <a:endParaRPr lang="zh-TW" altLang="en-US" sz="2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65"/>
          <p:cNvSpPr>
            <a:spLocks noChangeArrowheads="1"/>
          </p:cNvSpPr>
          <p:nvPr/>
        </p:nvSpPr>
        <p:spPr bwMode="auto">
          <a:xfrm rot="10800000" flipV="1">
            <a:off x="1340047" y="4297660"/>
            <a:ext cx="2520950" cy="314854"/>
          </a:xfrm>
          <a:prstGeom prst="ellipse">
            <a:avLst/>
          </a:prstGeom>
          <a:gradFill rotWithShape="1">
            <a:gsLst>
              <a:gs pos="0">
                <a:srgbClr val="7F7F7F"/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pic>
        <p:nvPicPr>
          <p:cNvPr id="28678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2586">
            <a:off x="1204920" y="1015440"/>
            <a:ext cx="3603171" cy="342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TextBox 30"/>
          <p:cNvSpPr txBox="1">
            <a:spLocks noChangeArrowheads="1"/>
          </p:cNvSpPr>
          <p:nvPr/>
        </p:nvSpPr>
        <p:spPr bwMode="auto">
          <a:xfrm rot="21299436">
            <a:off x="1547664" y="1356003"/>
            <a:ext cx="257512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5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</a:t>
            </a:r>
            <a:endParaRPr lang="en-US" altLang="zh-TW" sz="5400" b="1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algn="ctr" eaLnBrk="1" hangingPunct="1"/>
            <a:r>
              <a:rPr lang="zh-TW" altLang="en-US" sz="36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分級醫療</a:t>
            </a:r>
            <a:endParaRPr lang="en-US" altLang="zh-TW" sz="36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9348"/>
            <a:ext cx="2882926" cy="18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4DA4F-EDAF-4CB8-BC05-936DC4FA6B10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5252"/>
            <a:ext cx="6840760" cy="498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23528" y="0"/>
            <a:ext cx="8229600" cy="952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l"/>
            <a:r>
              <a:rPr lang="zh-TW" altLang="en-US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分級醫療</a:t>
            </a: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83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65"/>
          <p:cNvSpPr>
            <a:spLocks noChangeArrowheads="1"/>
          </p:cNvSpPr>
          <p:nvPr/>
        </p:nvSpPr>
        <p:spPr bwMode="auto">
          <a:xfrm rot="10800000" flipV="1">
            <a:off x="6011863" y="3660511"/>
            <a:ext cx="2520950" cy="314854"/>
          </a:xfrm>
          <a:prstGeom prst="ellipse">
            <a:avLst/>
          </a:prstGeom>
          <a:gradFill rotWithShape="1">
            <a:gsLst>
              <a:gs pos="0">
                <a:srgbClr val="7F7F7F"/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43011" name="Oval 65"/>
          <p:cNvSpPr>
            <a:spLocks noChangeArrowheads="1"/>
          </p:cNvSpPr>
          <p:nvPr/>
        </p:nvSpPr>
        <p:spPr bwMode="auto">
          <a:xfrm rot="10800000" flipV="1">
            <a:off x="3111501" y="3464720"/>
            <a:ext cx="2519363" cy="314854"/>
          </a:xfrm>
          <a:prstGeom prst="ellipse">
            <a:avLst/>
          </a:prstGeom>
          <a:gradFill rotWithShape="1">
            <a:gsLst>
              <a:gs pos="0">
                <a:srgbClr val="7F7F7F"/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43012" name="Oval 65"/>
          <p:cNvSpPr>
            <a:spLocks noChangeArrowheads="1"/>
          </p:cNvSpPr>
          <p:nvPr/>
        </p:nvSpPr>
        <p:spPr bwMode="auto">
          <a:xfrm rot="10800000" flipV="1">
            <a:off x="638175" y="3856302"/>
            <a:ext cx="3213100" cy="316177"/>
          </a:xfrm>
          <a:prstGeom prst="ellipse">
            <a:avLst/>
          </a:prstGeom>
          <a:gradFill rotWithShape="1">
            <a:gsLst>
              <a:gs pos="0">
                <a:srgbClr val="7F7F7F"/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pic>
        <p:nvPicPr>
          <p:cNvPr id="43013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9" y="1206500"/>
            <a:ext cx="2700337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9" y="937949"/>
            <a:ext cx="2713037" cy="292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6" y="1180042"/>
            <a:ext cx="2943225" cy="281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Oval 65"/>
          <p:cNvSpPr>
            <a:spLocks noChangeArrowheads="1"/>
          </p:cNvSpPr>
          <p:nvPr/>
        </p:nvSpPr>
        <p:spPr bwMode="auto">
          <a:xfrm rot="10800000" flipV="1">
            <a:off x="1997075" y="3971396"/>
            <a:ext cx="693738" cy="85990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43017" name="Oval 65"/>
          <p:cNvSpPr>
            <a:spLocks noChangeArrowheads="1"/>
          </p:cNvSpPr>
          <p:nvPr/>
        </p:nvSpPr>
        <p:spPr bwMode="auto">
          <a:xfrm rot="10800000" flipV="1">
            <a:off x="4037013" y="3856303"/>
            <a:ext cx="692150" cy="87313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43018" name="Oval 65"/>
          <p:cNvSpPr>
            <a:spLocks noChangeArrowheads="1"/>
          </p:cNvSpPr>
          <p:nvPr/>
        </p:nvSpPr>
        <p:spPr bwMode="auto">
          <a:xfrm rot="10800000" flipV="1">
            <a:off x="6865938" y="3774282"/>
            <a:ext cx="692150" cy="85989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 rot="20994611">
            <a:off x="1081088" y="1755059"/>
            <a:ext cx="192405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健保法</a:t>
            </a:r>
            <a:r>
              <a:rPr lang="en-US" altLang="zh-TW" sz="24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42</a:t>
            </a:r>
            <a:r>
              <a:rPr lang="zh-TW" altLang="en-US" sz="24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條</a:t>
            </a:r>
            <a:endParaRPr lang="en-US" altLang="zh-TW" sz="240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同病同酬</a:t>
            </a:r>
            <a:endParaRPr lang="en-US" altLang="zh-CN" sz="280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3" name="TextBox 27"/>
          <p:cNvSpPr txBox="1"/>
          <p:nvPr/>
        </p:nvSpPr>
        <p:spPr>
          <a:xfrm rot="164193">
            <a:off x="3741738" y="1476585"/>
            <a:ext cx="192405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健保法</a:t>
            </a:r>
            <a:r>
              <a:rPr lang="en-US" altLang="zh-TW" sz="24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43</a:t>
            </a:r>
            <a:r>
              <a:rPr lang="zh-TW" altLang="en-US" sz="24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條</a:t>
            </a:r>
            <a:endParaRPr lang="en-US" altLang="zh-TW" sz="240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部分負擔</a:t>
            </a:r>
            <a:endParaRPr lang="en-US" altLang="zh-CN" sz="280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4" name="TextBox 27"/>
          <p:cNvSpPr txBox="1"/>
          <p:nvPr/>
        </p:nvSpPr>
        <p:spPr>
          <a:xfrm rot="164193">
            <a:off x="6310314" y="1576386"/>
            <a:ext cx="2079625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kern="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健保法</a:t>
            </a:r>
            <a:r>
              <a:rPr lang="en-US" altLang="zh-TW" sz="2000" b="1" kern="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44</a:t>
            </a:r>
            <a:r>
              <a:rPr lang="zh-TW" altLang="en-US" sz="2000" b="1" kern="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條</a:t>
            </a:r>
            <a:endParaRPr lang="en-US" altLang="zh-TW" sz="2000" b="1" kern="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kern="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家庭責任醫師</a:t>
            </a:r>
            <a:endParaRPr lang="en-US" altLang="zh-TW" sz="2400" b="1" kern="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kern="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(</a:t>
            </a:r>
            <a:r>
              <a:rPr lang="zh-TW" altLang="en-US" sz="2400" b="1" kern="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論人計酬</a:t>
            </a:r>
            <a:r>
              <a:rPr lang="en-US" altLang="zh-TW" sz="2400" b="1" kern="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)</a:t>
            </a:r>
            <a:endParaRPr lang="en-US" altLang="zh-CN" sz="2400" b="1" kern="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3022" name="文字方塊 1"/>
          <p:cNvSpPr txBox="1">
            <a:spLocks noChangeArrowheads="1"/>
          </p:cNvSpPr>
          <p:nvPr/>
        </p:nvSpPr>
        <p:spPr bwMode="auto">
          <a:xfrm>
            <a:off x="-3175" y="3672417"/>
            <a:ext cx="3476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5pPr>
            <a:lvl6pPr marL="2514600" eaLnBrk="0" fontAlgn="base" hangingPunct="0">
              <a:spcBef>
                <a:spcPct val="20000"/>
              </a:spcBef>
              <a:buSzPct val="160000"/>
              <a:defRPr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6pPr>
            <a:lvl7pPr marL="2971800" eaLnBrk="0" fontAlgn="base" hangingPunct="0">
              <a:spcBef>
                <a:spcPct val="20000"/>
              </a:spcBef>
              <a:buSzPct val="160000"/>
              <a:defRPr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7pPr>
            <a:lvl8pPr marL="3429000" eaLnBrk="0" fontAlgn="base" hangingPunct="0">
              <a:spcBef>
                <a:spcPct val="20000"/>
              </a:spcBef>
              <a:buSzPct val="160000"/>
              <a:defRPr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8pPr>
            <a:lvl9pPr marL="3886200" eaLnBrk="0" fontAlgn="base" hangingPunct="0">
              <a:spcBef>
                <a:spcPct val="20000"/>
              </a:spcBef>
              <a:buSzPct val="160000"/>
              <a:defRPr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9pPr>
          </a:lstStyle>
          <a:p>
            <a:r>
              <a:rPr lang="zh-TW" altLang="en-US" sz="2000" b="1">
                <a:solidFill>
                  <a:srgbClr val="FFFF00"/>
                </a:solidFill>
                <a:latin typeface="Arial" pitchFamily="34" charset="0"/>
                <a:ea typeface="新細明體" pitchFamily="18" charset="-120"/>
              </a:rPr>
              <a:t>現況是</a:t>
            </a:r>
          </a:p>
        </p:txBody>
      </p:sp>
      <p:sp>
        <p:nvSpPr>
          <p:cNvPr id="43023" name="文字方塊 15"/>
          <p:cNvSpPr txBox="1">
            <a:spLocks noChangeArrowheads="1"/>
          </p:cNvSpPr>
          <p:nvPr/>
        </p:nvSpPr>
        <p:spPr bwMode="auto">
          <a:xfrm>
            <a:off x="258764" y="517261"/>
            <a:ext cx="3952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5pPr>
            <a:lvl6pPr marL="2514600" eaLnBrk="0" fontAlgn="base" hangingPunct="0">
              <a:spcBef>
                <a:spcPct val="20000"/>
              </a:spcBef>
              <a:buSzPct val="160000"/>
              <a:defRPr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6pPr>
            <a:lvl7pPr marL="2971800" eaLnBrk="0" fontAlgn="base" hangingPunct="0">
              <a:spcBef>
                <a:spcPct val="20000"/>
              </a:spcBef>
              <a:buSzPct val="160000"/>
              <a:defRPr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7pPr>
            <a:lvl8pPr marL="3429000" eaLnBrk="0" fontAlgn="base" hangingPunct="0">
              <a:spcBef>
                <a:spcPct val="20000"/>
              </a:spcBef>
              <a:buSzPct val="160000"/>
              <a:defRPr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8pPr>
            <a:lvl9pPr marL="3886200" eaLnBrk="0" fontAlgn="base" hangingPunct="0">
              <a:spcBef>
                <a:spcPct val="20000"/>
              </a:spcBef>
              <a:buSzPct val="160000"/>
              <a:defRPr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9pPr>
          </a:lstStyle>
          <a:p>
            <a:r>
              <a:rPr lang="en-US" altLang="zh-TW" b="1">
                <a:solidFill>
                  <a:srgbClr val="FFFF00"/>
                </a:solidFill>
                <a:latin typeface="微軟正黑體" pitchFamily="34" charset="-120"/>
              </a:rPr>
              <a:t>2011</a:t>
            </a:r>
            <a:r>
              <a:rPr lang="zh-TW" altLang="en-US" b="1">
                <a:solidFill>
                  <a:srgbClr val="FFFF00"/>
                </a:solidFill>
                <a:latin typeface="微軟正黑體" pitchFamily="34" charset="-120"/>
              </a:rPr>
              <a:t>年</a:t>
            </a:r>
            <a:r>
              <a:rPr lang="zh-TW" altLang="en-US" sz="2000" b="1">
                <a:solidFill>
                  <a:srgbClr val="FFFF00"/>
                </a:solidFill>
                <a:latin typeface="Arial" pitchFamily="34" charset="0"/>
                <a:ea typeface="新細明體" pitchFamily="18" charset="-120"/>
              </a:rPr>
              <a:t>就通過的二代健保法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23814" y="4151313"/>
            <a:ext cx="3449637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同病不同酬</a:t>
            </a:r>
            <a:r>
              <a:rPr lang="zh-TW" altLang="en-US" sz="16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→大小醫院感冒申報差</a:t>
            </a:r>
            <a:r>
              <a:rPr lang="en-US" altLang="zh-TW" sz="16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500</a:t>
            </a:r>
            <a:r>
              <a:rPr lang="zh-TW" altLang="en-US" sz="16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16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(50%)</a:t>
            </a:r>
          </a:p>
          <a:p>
            <a:pPr>
              <a:defRPr/>
            </a:pP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不同病同酬</a:t>
            </a:r>
            <a:r>
              <a:rPr lang="zh-TW" altLang="en-US" sz="16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→大醫院看感冒及心臟病都拿兩百多元診察費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6011864" y="4015053"/>
            <a:ext cx="3132137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6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僅</a:t>
            </a:r>
            <a:r>
              <a:rPr lang="en-US" altLang="zh-TW" sz="16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10%</a:t>
            </a:r>
            <a:r>
              <a:rPr lang="zh-TW" altLang="en-US" sz="16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民眾有加入家醫群</a:t>
            </a:r>
            <a:endParaRPr lang="en-US" altLang="zh-TW" sz="1600" b="1" dirty="0">
              <a:solidFill>
                <a:schemeClr val="bg1">
                  <a:lumMod val="10000"/>
                  <a:lumOff val="9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僅</a:t>
            </a:r>
            <a:r>
              <a:rPr lang="en-US" altLang="zh-TW" sz="16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13%</a:t>
            </a:r>
            <a:r>
              <a:rPr lang="zh-TW" altLang="en-US" sz="16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民眾知道社區醫療群</a:t>
            </a:r>
            <a:endParaRPr lang="en-US" altLang="zh-TW" sz="1600" b="1" dirty="0">
              <a:solidFill>
                <a:schemeClr val="bg1">
                  <a:lumMod val="10000"/>
                  <a:lumOff val="9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距離每個家庭都有家庭責任醫師團隊守護標標還很遠</a:t>
            </a:r>
          </a:p>
        </p:txBody>
      </p:sp>
      <p:sp>
        <p:nvSpPr>
          <p:cNvPr id="43026" name="文字方塊 18"/>
          <p:cNvSpPr txBox="1">
            <a:spLocks noChangeArrowheads="1"/>
          </p:cNvSpPr>
          <p:nvPr/>
        </p:nvSpPr>
        <p:spPr bwMode="auto">
          <a:xfrm>
            <a:off x="3691194" y="4085021"/>
            <a:ext cx="20685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5pPr>
            <a:lvl6pPr marL="2514600" eaLnBrk="0" fontAlgn="base" hangingPunct="0">
              <a:spcBef>
                <a:spcPct val="20000"/>
              </a:spcBef>
              <a:buSzPct val="160000"/>
              <a:defRPr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6pPr>
            <a:lvl7pPr marL="2971800" eaLnBrk="0" fontAlgn="base" hangingPunct="0">
              <a:spcBef>
                <a:spcPct val="20000"/>
              </a:spcBef>
              <a:buSzPct val="160000"/>
              <a:defRPr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7pPr>
            <a:lvl8pPr marL="3429000" eaLnBrk="0" fontAlgn="base" hangingPunct="0">
              <a:spcBef>
                <a:spcPct val="20000"/>
              </a:spcBef>
              <a:buSzPct val="160000"/>
              <a:defRPr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8pPr>
            <a:lvl9pPr marL="3886200" eaLnBrk="0" fontAlgn="base" hangingPunct="0">
              <a:spcBef>
                <a:spcPct val="20000"/>
              </a:spcBef>
              <a:buSzPct val="160000"/>
              <a:defRPr>
                <a:solidFill>
                  <a:schemeClr val="tx1"/>
                </a:solidFill>
                <a:latin typeface="Rockwell" pitchFamily="18" charset="0"/>
                <a:ea typeface="微軟正黑體" pitchFamily="34" charset="-120"/>
              </a:defRPr>
            </a:lvl9pPr>
          </a:lstStyle>
          <a:p>
            <a:r>
              <a:rPr lang="zh-TW" altLang="en-US" sz="16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微軟正黑體" pitchFamily="34" charset="-120"/>
              </a:rPr>
              <a:t>過去微調過</a:t>
            </a:r>
            <a:r>
              <a:rPr lang="en-US" altLang="zh-TW" sz="16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微軟正黑體" pitchFamily="34" charset="-120"/>
              </a:rPr>
              <a:t>3</a:t>
            </a:r>
            <a:r>
              <a:rPr lang="zh-TW" altLang="en-US" sz="16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微軟正黑體" pitchFamily="34" charset="-120"/>
              </a:rPr>
              <a:t>次、大調過</a:t>
            </a:r>
            <a:r>
              <a:rPr lang="en-US" altLang="zh-TW" sz="16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微軟正黑體" pitchFamily="34" charset="-120"/>
              </a:rPr>
              <a:t>2</a:t>
            </a:r>
            <a:r>
              <a:rPr lang="zh-TW" altLang="en-US" sz="16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微軟正黑體" pitchFamily="34" charset="-120"/>
              </a:rPr>
              <a:t>次，結果都是半年到一年後就要打回原形而失敗</a:t>
            </a:r>
          </a:p>
        </p:txBody>
      </p:sp>
    </p:spTree>
    <p:extLst>
      <p:ext uri="{BB962C8B-B14F-4D97-AF65-F5344CB8AC3E}">
        <p14:creationId xmlns:p14="http://schemas.microsoft.com/office/powerpoint/2010/main" val="4272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4DA4F-EDAF-4CB8-BC05-936DC4FA6B10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6" y="1561356"/>
            <a:ext cx="7181142" cy="415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4863852" cy="174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7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 bwMode="auto">
          <a:xfrm>
            <a:off x="395288" y="96574"/>
            <a:ext cx="8229600" cy="720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讓醫學中心回歸急重難症任務</a:t>
            </a: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 bwMode="auto">
          <a:xfrm>
            <a:off x="179512" y="1561356"/>
            <a:ext cx="4752528" cy="31802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按季上網公布各醫學中心初級照護率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2000" b="1" dirty="0" smtClean="0">
                <a:solidFill>
                  <a:srgbClr val="210BC5"/>
                </a:solidFill>
                <a:latin typeface="微軟正黑體" pitchFamily="34" charset="-120"/>
                <a:ea typeface="微軟正黑體" pitchFamily="34" charset="-120"/>
              </a:rPr>
              <a:t>修醫中任務指標，讓輕症過高者降級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訂定醫院門住診總額比例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從各醫院小總額先做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2000" b="1" dirty="0" smtClean="0">
                <a:solidFill>
                  <a:srgbClr val="210BC5"/>
                </a:solidFill>
                <a:latin typeface="微軟正黑體" pitchFamily="34" charset="-120"/>
                <a:ea typeface="微軟正黑體" pitchFamily="34" charset="-120"/>
              </a:rPr>
              <a:t>加強慢箋率以減少「領藥門診」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修醫療法限制流刺網式的接駁車攬客</a:t>
            </a:r>
          </a:p>
          <a:p>
            <a:pPr>
              <a:buFont typeface="Wingdings" pitchFamily="2" charset="2"/>
              <a:buChar char="ü"/>
            </a:pPr>
            <a:endParaRPr lang="zh-TW" altLang="en-US" sz="1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1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 descr="http://issue.thrf.org.tw/Uploads/%7BD3E6FE20-A619-4E16-97D0-47A6C7B2317F%7D_IMG010104031040917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5372"/>
            <a:ext cx="396044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1975" y="-93853"/>
            <a:ext cx="8229600" cy="952500"/>
          </a:xfrm>
        </p:spPr>
        <p:txBody>
          <a:bodyPr/>
          <a:lstStyle/>
          <a:p>
            <a:pPr algn="l"/>
            <a:r>
              <a:rPr lang="zh-TW" altLang="en-US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分級醫療</a:t>
            </a:r>
            <a:r>
              <a:rPr lang="en-US" altLang="zh-TW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/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部分負擔調漲案</a:t>
            </a: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057300"/>
            <a:ext cx="8573185" cy="130797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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請問新部長，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能否依據健保法第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43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條規定公布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前一年平均門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急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診金額，及調整後部分負擔金額之換算方式，讓各界檢視其合理性與適法性。</a:t>
            </a:r>
            <a:endParaRPr lang="en-US" altLang="zh-TW" sz="2000" dirty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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請部長公告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部分負擔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調整案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時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，同步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公告「分級醫療六大策略」之各項實施時程 ，特別是包含落實健保法第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44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條論人計酬家庭責任醫師制度之時間表，以爭取各界支持。 。</a:t>
            </a:r>
          </a:p>
          <a:p>
            <a:pPr marL="0" indent="0">
              <a:buNone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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各界所提疑慮與配套建議，新部長有魄力馬上處理搞定嗎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轉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診單優惠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能給予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合理治療期間的優惠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例如澳洲是半年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部分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負擔年度上限，採計門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急診金額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目前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只算住院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未建立提供民眾自我檢傷分類或症狀查詢之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、諮詢專線，或改版「健康達人」手冊前，建議不宜實施依據急診檢傷分類收取不同部分負擔之政策。</a:t>
            </a:r>
          </a:p>
          <a:p>
            <a:pPr marL="0" indent="0"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6989B-1835-4249-87AB-0DA8F4A1D479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65"/>
          <p:cNvSpPr>
            <a:spLocks noChangeArrowheads="1"/>
          </p:cNvSpPr>
          <p:nvPr/>
        </p:nvSpPr>
        <p:spPr bwMode="auto">
          <a:xfrm rot="10800000" flipV="1">
            <a:off x="1340047" y="4297660"/>
            <a:ext cx="2520950" cy="314854"/>
          </a:xfrm>
          <a:prstGeom prst="ellipse">
            <a:avLst/>
          </a:prstGeom>
          <a:gradFill rotWithShape="1">
            <a:gsLst>
              <a:gs pos="0">
                <a:srgbClr val="7F7F7F"/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pic>
        <p:nvPicPr>
          <p:cNvPr id="28678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2586">
            <a:off x="1204920" y="1015440"/>
            <a:ext cx="3603171" cy="342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TextBox 30"/>
          <p:cNvSpPr txBox="1">
            <a:spLocks noChangeArrowheads="1"/>
          </p:cNvSpPr>
          <p:nvPr/>
        </p:nvSpPr>
        <p:spPr bwMode="auto">
          <a:xfrm rot="21299436">
            <a:off x="1547664" y="1356003"/>
            <a:ext cx="257512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5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</a:t>
            </a:r>
            <a:endParaRPr lang="en-US" altLang="zh-TW" sz="5400" b="1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algn="ctr" eaLnBrk="1" hangingPunct="1"/>
            <a:r>
              <a:rPr lang="zh-TW" altLang="en-US" sz="36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健保永續</a:t>
            </a:r>
            <a:endParaRPr lang="en-US" altLang="zh-TW" sz="36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73" y="1057300"/>
            <a:ext cx="441982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 bwMode="auto">
          <a:xfrm>
            <a:off x="395288" y="96574"/>
            <a:ext cx="8229600" cy="720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三代健保</a:t>
            </a:r>
            <a:endParaRPr lang="zh-TW" altLang="en-US" sz="4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 bwMode="auto">
          <a:xfrm>
            <a:off x="323528" y="1057300"/>
            <a:ext cx="8352928" cy="31802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三代健保不應該只談家戶總所得，也應包含檢討健保資源的重分配，</a:t>
            </a:r>
            <a:r>
              <a:rPr lang="zh-TW" altLang="en-US" sz="2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並</a:t>
            </a:r>
            <a:r>
              <a:rPr lang="zh-TW" altLang="en-US" sz="2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研議如何因應老化之挑戰</a:t>
            </a:r>
            <a:r>
              <a:rPr lang="en-US" altLang="zh-TW" sz="2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(EX:</a:t>
            </a:r>
            <a:r>
              <a:rPr lang="zh-TW" altLang="en-US" sz="2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如何與長照銜接</a:t>
            </a:r>
            <a:r>
              <a:rPr lang="en-US" altLang="zh-TW" sz="2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家戶總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所得部分已有既有法條，又有補充保費經驗，不該再說要花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6-8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年才能上路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請提出具體時程表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200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收支</a:t>
            </a:r>
            <a:r>
              <a:rPr lang="zh-TW" altLang="en-US" sz="2200" dirty="0">
                <a:solidFill>
                  <a:srgbClr val="0000FF"/>
                </a:solidFill>
                <a:ea typeface="標楷體" panose="03000509000000000000" pitchFamily="65" charset="-120"/>
              </a:rPr>
              <a:t>連動制度應有更透明公開、考量長期趨勢而非短線操作之財務評估，並且依法擴大公民參與</a:t>
            </a:r>
            <a:r>
              <a:rPr lang="en-US" altLang="zh-TW" sz="2200" dirty="0">
                <a:solidFill>
                  <a:srgbClr val="0000FF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solidFill>
                  <a:srgbClr val="0000FF"/>
                </a:solidFill>
                <a:ea typeface="標楷體" panose="03000509000000000000" pitchFamily="65" charset="-120"/>
              </a:rPr>
              <a:t>公民會議討論、開放病友旁聽</a:t>
            </a:r>
            <a:r>
              <a:rPr lang="en-US" altLang="zh-TW" sz="2200" dirty="0">
                <a:solidFill>
                  <a:srgbClr val="0000FF"/>
                </a:solidFill>
                <a:ea typeface="標楷體" panose="03000509000000000000" pitchFamily="65" charset="-120"/>
              </a:rPr>
              <a:t>)</a:t>
            </a:r>
            <a:r>
              <a:rPr lang="zh-TW" altLang="en-US" sz="2200" dirty="0">
                <a:solidFill>
                  <a:srgbClr val="0000FF"/>
                </a:solidFill>
                <a:ea typeface="標楷體" panose="03000509000000000000" pitchFamily="65" charset="-120"/>
              </a:rPr>
              <a:t>，別淪為政策買票工具。</a:t>
            </a:r>
            <a:endParaRPr lang="en-US" altLang="zh-TW" sz="2200" dirty="0">
              <a:solidFill>
                <a:srgbClr val="0000FF"/>
              </a:solidFill>
              <a:ea typeface="標楷體" panose="03000509000000000000" pitchFamily="65" charset="-120"/>
            </a:endParaRPr>
          </a:p>
          <a:p>
            <a:pPr>
              <a:buFont typeface="+mj-lt"/>
              <a:buAutoNum type="arabicPeriod"/>
            </a:pPr>
            <a:endParaRPr lang="zh-TW" altLang="en-US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+mj-lt"/>
              <a:buAutoNum type="arabicPeriod"/>
            </a:pPr>
            <a:endParaRPr lang="zh-TW" altLang="en-US" sz="22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053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65"/>
          <p:cNvSpPr>
            <a:spLocks noChangeArrowheads="1"/>
          </p:cNvSpPr>
          <p:nvPr/>
        </p:nvSpPr>
        <p:spPr bwMode="auto">
          <a:xfrm rot="10800000" flipV="1">
            <a:off x="1340047" y="4297660"/>
            <a:ext cx="2520950" cy="314854"/>
          </a:xfrm>
          <a:prstGeom prst="ellipse">
            <a:avLst/>
          </a:prstGeom>
          <a:gradFill rotWithShape="1">
            <a:gsLst>
              <a:gs pos="0">
                <a:srgbClr val="7F7F7F"/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pic>
        <p:nvPicPr>
          <p:cNvPr id="28678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2586">
            <a:off x="1204920" y="1015440"/>
            <a:ext cx="3603171" cy="342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TextBox 30"/>
          <p:cNvSpPr txBox="1">
            <a:spLocks noChangeArrowheads="1"/>
          </p:cNvSpPr>
          <p:nvPr/>
        </p:nvSpPr>
        <p:spPr bwMode="auto">
          <a:xfrm rot="21299436">
            <a:off x="1547664" y="1356003"/>
            <a:ext cx="257512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5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</a:t>
            </a:r>
            <a:endParaRPr lang="en-US" altLang="zh-TW" sz="5400" b="1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algn="ctr" eaLnBrk="1" hangingPunct="1"/>
            <a:r>
              <a:rPr lang="zh-TW" altLang="en-US" sz="36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醫療糾紛</a:t>
            </a:r>
            <a:endParaRPr lang="en-US" altLang="zh-TW" sz="36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41" y="1246395"/>
            <a:ext cx="3751783" cy="268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21196"/>
            <a:ext cx="8229600" cy="952500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本次建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言與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報告之題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綱</a:t>
            </a:r>
            <a:endParaRPr lang="zh-TW" altLang="en-US" sz="3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201316"/>
            <a:ext cx="8229600" cy="3771900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4F6228"/>
                </a:solidFill>
                <a:latin typeface="微軟正黑體" pitchFamily="34" charset="-120"/>
                <a:ea typeface="微軟正黑體" pitchFamily="34" charset="-120"/>
              </a:rPr>
              <a:t>蔡總統醫療政見  </a:t>
            </a:r>
            <a:r>
              <a:rPr lang="en-US" altLang="zh-TW" sz="2800" b="1" dirty="0">
                <a:solidFill>
                  <a:srgbClr val="4F6228"/>
                </a:solidFill>
                <a:latin typeface="微軟正黑體" pitchFamily="34" charset="-120"/>
                <a:ea typeface="微軟正黑體" pitchFamily="34" charset="-120"/>
              </a:rPr>
              <a:t>VS. </a:t>
            </a:r>
            <a:r>
              <a:rPr lang="zh-TW" altLang="en-US" sz="2800" b="1" dirty="0">
                <a:solidFill>
                  <a:srgbClr val="4F6228"/>
                </a:solidFill>
                <a:latin typeface="微軟正黑體" pitchFamily="34" charset="-120"/>
                <a:ea typeface="微軟正黑體" pitchFamily="34" charset="-120"/>
              </a:rPr>
              <a:t>醫改會的</a:t>
            </a:r>
            <a:r>
              <a:rPr lang="zh-TW" altLang="en-US" sz="2800" b="1" dirty="0" smtClean="0">
                <a:solidFill>
                  <a:srgbClr val="4F6228"/>
                </a:solidFill>
                <a:latin typeface="微軟正黑體" pitchFamily="34" charset="-120"/>
                <a:ea typeface="微軟正黑體" pitchFamily="34" charset="-120"/>
              </a:rPr>
              <a:t>主張</a:t>
            </a:r>
            <a:endParaRPr lang="en-US" altLang="zh-TW" sz="2800" b="1" dirty="0" smtClean="0">
              <a:solidFill>
                <a:srgbClr val="4F6228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4F6228"/>
                </a:solidFill>
                <a:latin typeface="微軟正黑體" pitchFamily="34" charset="-120"/>
                <a:ea typeface="微軟正黑體" pitchFamily="34" charset="-120"/>
              </a:rPr>
              <a:t>當前最重要的醫改課題</a:t>
            </a:r>
            <a:endParaRPr lang="en-US" altLang="zh-TW" sz="2800" b="1" dirty="0" smtClean="0">
              <a:solidFill>
                <a:srgbClr val="4F6228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4F6228"/>
                </a:solidFill>
                <a:latin typeface="微軟正黑體" pitchFamily="34" charset="-120"/>
                <a:ea typeface="微軟正黑體" pitchFamily="34" charset="-120"/>
              </a:rPr>
              <a:t>醫院治理</a:t>
            </a:r>
            <a:r>
              <a:rPr lang="en-US" altLang="zh-TW" sz="2800" b="1" dirty="0" smtClean="0">
                <a:solidFill>
                  <a:srgbClr val="4F6228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solidFill>
                  <a:srgbClr val="4F6228"/>
                </a:solidFill>
                <a:latin typeface="微軟正黑體" pitchFamily="34" charset="-120"/>
                <a:ea typeface="微軟正黑體" pitchFamily="34" charset="-120"/>
              </a:rPr>
              <a:t>醫療法修法</a:t>
            </a:r>
            <a:r>
              <a:rPr lang="en-US" altLang="zh-TW" sz="2800" b="1" dirty="0" smtClean="0">
                <a:solidFill>
                  <a:srgbClr val="4F6228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4F6228"/>
                </a:solidFill>
                <a:latin typeface="微軟正黑體" pitchFamily="34" charset="-120"/>
                <a:ea typeface="微軟正黑體" pitchFamily="34" charset="-120"/>
              </a:rPr>
              <a:t>醫事</a:t>
            </a:r>
            <a:r>
              <a:rPr lang="zh-TW" altLang="en-US" sz="2800" b="1" dirty="0" smtClean="0">
                <a:solidFill>
                  <a:srgbClr val="4F6228"/>
                </a:solidFill>
                <a:latin typeface="微軟正黑體" pitchFamily="34" charset="-120"/>
                <a:ea typeface="微軟正黑體" pitchFamily="34" charset="-120"/>
              </a:rPr>
              <a:t>人力</a:t>
            </a:r>
            <a:endParaRPr lang="en-US" altLang="zh-TW" sz="2800" b="1" dirty="0" smtClean="0">
              <a:solidFill>
                <a:srgbClr val="4F6228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4F6228"/>
                </a:solidFill>
                <a:latin typeface="微軟正黑體" pitchFamily="34" charset="-120"/>
                <a:ea typeface="微軟正黑體" pitchFamily="34" charset="-120"/>
              </a:rPr>
              <a:t>分級</a:t>
            </a:r>
            <a:r>
              <a:rPr lang="zh-TW" altLang="en-US" sz="2800" b="1" dirty="0" smtClean="0">
                <a:solidFill>
                  <a:srgbClr val="4F6228"/>
                </a:solidFill>
                <a:latin typeface="微軟正黑體" pitchFamily="34" charset="-120"/>
                <a:ea typeface="微軟正黑體" pitchFamily="34" charset="-120"/>
              </a:rPr>
              <a:t>醫療</a:t>
            </a:r>
            <a:endParaRPr lang="en-US" altLang="zh-TW" sz="2800" b="1" dirty="0" smtClean="0">
              <a:solidFill>
                <a:srgbClr val="4F6228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rgbClr val="4F6228"/>
                </a:solidFill>
                <a:latin typeface="微軟正黑體" pitchFamily="34" charset="-120"/>
                <a:ea typeface="微軟正黑體" pitchFamily="34" charset="-120"/>
              </a:rPr>
              <a:t>三代健保</a:t>
            </a:r>
            <a:endParaRPr lang="en-US" altLang="zh-TW" sz="2800" b="1" dirty="0" smtClean="0">
              <a:solidFill>
                <a:srgbClr val="4F6228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rgbClr val="4F6228"/>
                </a:solidFill>
                <a:latin typeface="微軟正黑體" pitchFamily="34" charset="-120"/>
                <a:ea typeface="微軟正黑體" pitchFamily="34" charset="-120"/>
              </a:rPr>
              <a:t>醫療糾紛</a:t>
            </a:r>
            <a:endParaRPr lang="en-US" altLang="zh-TW" sz="2800" b="1" dirty="0" smtClean="0">
              <a:solidFill>
                <a:srgbClr val="4F6228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u"/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A9B15-F9D3-41F3-A13A-DB16CA88090F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93404"/>
            <a:ext cx="3961731" cy="302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438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612D3D-FDFF-4344-8EBC-F78C15D597E3}" type="slidenum">
              <a:rPr lang="zh-TW" altLang="en-US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TW" dirty="0">
              <a:solidFill>
                <a:srgbClr val="898989"/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152426" y="337220"/>
            <a:ext cx="7235998" cy="8636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kumimoji="0"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溫暖的醫</a:t>
            </a:r>
            <a:r>
              <a:rPr kumimoji="0"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病</a:t>
            </a:r>
            <a:r>
              <a:rPr kumimoji="0"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關係</a:t>
            </a:r>
            <a:endParaRPr kumimoji="0" lang="en-US" altLang="zh-TW" sz="28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kumimoji="0" lang="zh-TW" altLang="en-US" sz="2800" b="1" dirty="0" smtClean="0">
                <a:solidFill>
                  <a:srgbClr val="99FF66"/>
                </a:solidFill>
                <a:latin typeface="標楷體" pitchFamily="65" charset="-120"/>
                <a:ea typeface="標楷體" pitchFamily="65" charset="-120"/>
              </a:rPr>
              <a:t>建立誠實</a:t>
            </a:r>
            <a:r>
              <a:rPr kumimoji="0" lang="zh-TW" altLang="en-US" sz="2800" b="1" dirty="0">
                <a:solidFill>
                  <a:srgbClr val="99FF66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US" sz="2800" b="1" dirty="0" smtClean="0">
                <a:solidFill>
                  <a:srgbClr val="99FF66"/>
                </a:solidFill>
                <a:latin typeface="標楷體" pitchFamily="65" charset="-120"/>
                <a:ea typeface="標楷體" pitchFamily="65" charset="-120"/>
              </a:rPr>
              <a:t>除錯、非訟並重的處理機制</a:t>
            </a:r>
            <a:endParaRPr kumimoji="0" lang="zh-TW" altLang="en-US" sz="2800" b="1" dirty="0">
              <a:solidFill>
                <a:srgbClr val="99FF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22"/>
          <p:cNvSpPr/>
          <p:nvPr/>
        </p:nvSpPr>
        <p:spPr>
          <a:xfrm>
            <a:off x="251517" y="2353444"/>
            <a:ext cx="4105275" cy="24495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t"/>
          <a:lstStyle/>
          <a:p>
            <a:r>
              <a:rPr kumimoji="0" lang="zh-TW" altLang="en-US" b="1" dirty="0" smtClean="0">
                <a:solidFill>
                  <a:srgbClr val="FFFF66"/>
                </a:solidFill>
                <a:ea typeface="標楷體" pitchFamily="65" charset="-120"/>
              </a:rPr>
              <a:t>建立</a:t>
            </a:r>
            <a:r>
              <a:rPr kumimoji="0" lang="zh-TW" altLang="en-US" b="1" dirty="0">
                <a:solidFill>
                  <a:srgbClr val="FFFF66"/>
                </a:solidFill>
                <a:ea typeface="標楷體" pitchFamily="65" charset="-120"/>
              </a:rPr>
              <a:t>初步鑑定、調解</a:t>
            </a:r>
            <a:r>
              <a:rPr kumimoji="0" lang="zh-TW" altLang="en-US" b="1" dirty="0" smtClean="0">
                <a:solidFill>
                  <a:srgbClr val="FFFF66"/>
                </a:solidFill>
                <a:ea typeface="標楷體" pitchFamily="65" charset="-120"/>
              </a:rPr>
              <a:t>先行</a:t>
            </a:r>
            <a:r>
              <a:rPr kumimoji="0" lang="zh-TW" altLang="en-US" b="1" dirty="0">
                <a:solidFill>
                  <a:srgbClr val="FFFF66"/>
                </a:solidFill>
                <a:ea typeface="標楷體" pitchFamily="65" charset="-120"/>
              </a:rPr>
              <a:t>的非訟機制</a:t>
            </a:r>
            <a:r>
              <a:rPr kumimoji="0" lang="zh-TW" altLang="en-US" b="1" dirty="0" smtClean="0">
                <a:solidFill>
                  <a:srgbClr val="FFFF66"/>
                </a:solidFill>
                <a:ea typeface="標楷體" pitchFamily="65" charset="-120"/>
              </a:rPr>
              <a:t>。</a:t>
            </a:r>
            <a:endParaRPr kumimoji="0" lang="en-US" altLang="zh-TW" b="1" dirty="0" smtClean="0">
              <a:solidFill>
                <a:srgbClr val="FFFF66"/>
              </a:solidFill>
              <a:ea typeface="標楷體" pitchFamily="65" charset="-120"/>
            </a:endParaRPr>
          </a:p>
          <a:p>
            <a:endParaRPr kumimoji="0" lang="en-US" altLang="zh-TW" b="1" dirty="0">
              <a:solidFill>
                <a:srgbClr val="FFFF66"/>
              </a:solidFill>
              <a:ea typeface="標楷體" pitchFamily="65" charset="-120"/>
            </a:endParaRPr>
          </a:p>
          <a:p>
            <a:pPr marL="457200" indent="-457200">
              <a:buFont typeface="Wingdings" panose="05000000000000000000" pitchFamily="2" charset="2"/>
              <a:buAutoNum type="circleNumWdWhitePlain"/>
            </a:pPr>
            <a:r>
              <a:rPr kumimoji="0" lang="zh-TW" altLang="en-US" dirty="0">
                <a:solidFill>
                  <a:schemeClr val="bg1"/>
                </a:solidFill>
                <a:ea typeface="標楷體" pitchFamily="65" charset="-120"/>
              </a:rPr>
              <a:t>利用全國司改會議契機，結合醫法</a:t>
            </a:r>
            <a:r>
              <a:rPr kumimoji="0" lang="zh-TW" altLang="en-US" dirty="0" smtClean="0">
                <a:solidFill>
                  <a:schemeClr val="bg1"/>
                </a:solidFill>
                <a:ea typeface="標楷體" pitchFamily="65" charset="-120"/>
              </a:rPr>
              <a:t>界共識與資源，建立完善的非訟化處理模式，以解決</a:t>
            </a:r>
            <a:r>
              <a:rPr kumimoji="0" lang="zh-TW" altLang="en-US" dirty="0">
                <a:solidFill>
                  <a:schemeClr val="bg1"/>
                </a:solidFill>
                <a:ea typeface="標楷體" pitchFamily="65" charset="-120"/>
              </a:rPr>
              <a:t>醫</a:t>
            </a:r>
            <a:r>
              <a:rPr kumimoji="0" lang="zh-TW" altLang="en-US" dirty="0" smtClean="0">
                <a:solidFill>
                  <a:schemeClr val="bg1"/>
                </a:solidFill>
                <a:ea typeface="標楷體" pitchFamily="65" charset="-120"/>
              </a:rPr>
              <a:t>糾訴訟導致醫病法三輸的困局。</a:t>
            </a:r>
            <a:endParaRPr kumimoji="0" lang="en-US" altLang="zh-TW" dirty="0" smtClean="0">
              <a:solidFill>
                <a:schemeClr val="bg1"/>
              </a:solidFill>
              <a:ea typeface="標楷體" pitchFamily="65" charset="-120"/>
            </a:endParaRPr>
          </a:p>
          <a:p>
            <a:pPr marL="457200" indent="-457200">
              <a:buFont typeface="Wingdings" panose="05000000000000000000" pitchFamily="2" charset="2"/>
              <a:buAutoNum type="circleNumWdWhitePlain"/>
            </a:pPr>
            <a:r>
              <a:rPr kumimoji="0" lang="zh-TW" altLang="en-US" dirty="0">
                <a:solidFill>
                  <a:schemeClr val="bg1"/>
                </a:solidFill>
                <a:ea typeface="標楷體" pitchFamily="65" charset="-120"/>
              </a:rPr>
              <a:t>儘速全面</a:t>
            </a:r>
            <a:r>
              <a:rPr kumimoji="0" lang="zh-TW" altLang="en-US" dirty="0" smtClean="0">
                <a:solidFill>
                  <a:schemeClr val="bg1"/>
                </a:solidFill>
                <a:ea typeface="標楷體" pitchFamily="65" charset="-120"/>
              </a:rPr>
              <a:t>試辦多元調解計畫，補強各縣市調處量能之落差。</a:t>
            </a:r>
            <a:endParaRPr kumimoji="0" lang="zh-TW" altLang="en-US" dirty="0">
              <a:solidFill>
                <a:schemeClr val="bg1"/>
              </a:solidFill>
              <a:ea typeface="標楷體" pitchFamily="65" charset="-120"/>
            </a:endParaRPr>
          </a:p>
          <a:p>
            <a:endParaRPr kumimoji="0" lang="en-US" altLang="zh-TW" sz="2000" dirty="0">
              <a:solidFill>
                <a:srgbClr val="FFFF66"/>
              </a:solidFill>
              <a:ea typeface="標楷體" pitchFamily="65" charset="-120"/>
            </a:endParaRPr>
          </a:p>
        </p:txBody>
      </p:sp>
      <p:sp>
        <p:nvSpPr>
          <p:cNvPr id="3" name="矩形 22"/>
          <p:cNvSpPr>
            <a:spLocks noChangeArrowheads="1"/>
          </p:cNvSpPr>
          <p:nvPr/>
        </p:nvSpPr>
        <p:spPr bwMode="auto">
          <a:xfrm>
            <a:off x="4715580" y="2353444"/>
            <a:ext cx="4105275" cy="2449512"/>
          </a:xfrm>
          <a:prstGeom prst="rect">
            <a:avLst/>
          </a:prstGeom>
          <a:gradFill rotWithShape="1">
            <a:gsLst>
              <a:gs pos="0">
                <a:srgbClr val="5D417E"/>
              </a:gs>
              <a:gs pos="80000">
                <a:srgbClr val="7B58A6"/>
              </a:gs>
              <a:gs pos="100000">
                <a:srgbClr val="7B57A8"/>
              </a:gs>
            </a:gsLst>
            <a:lin ang="16200000"/>
          </a:gradFill>
          <a:ln w="9525" algn="ctr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r>
              <a:rPr kumimoji="0" lang="zh-TW" altLang="en-US" b="1" dirty="0">
                <a:solidFill>
                  <a:srgbClr val="FFFF66"/>
                </a:solidFill>
                <a:latin typeface="+mn-lt"/>
                <a:ea typeface="標楷體" pitchFamily="65" charset="-120"/>
              </a:rPr>
              <a:t>公開</a:t>
            </a:r>
            <a:r>
              <a:rPr kumimoji="0" lang="en-US" altLang="zh-TW" b="1" dirty="0">
                <a:solidFill>
                  <a:srgbClr val="FFFF66"/>
                </a:solidFill>
                <a:latin typeface="+mn-lt"/>
                <a:ea typeface="標楷體" pitchFamily="65" charset="-120"/>
              </a:rPr>
              <a:t>RCA</a:t>
            </a:r>
            <a:r>
              <a:rPr kumimoji="0" lang="zh-TW" altLang="en-US" b="1" dirty="0">
                <a:solidFill>
                  <a:srgbClr val="FFFF66"/>
                </a:solidFill>
                <a:latin typeface="+mn-lt"/>
                <a:ea typeface="標楷體" pitchFamily="65" charset="-120"/>
              </a:rPr>
              <a:t>報告、共同學習除錯</a:t>
            </a:r>
            <a:endParaRPr kumimoji="0" lang="en-US" altLang="zh-TW" b="1" dirty="0">
              <a:solidFill>
                <a:srgbClr val="FFFF66"/>
              </a:solidFill>
              <a:latin typeface="+mn-lt"/>
              <a:ea typeface="標楷體" pitchFamily="65" charset="-120"/>
            </a:endParaRPr>
          </a:p>
          <a:p>
            <a:endParaRPr kumimoji="0" lang="en-US" altLang="zh-TW" sz="2000" dirty="0" smtClean="0">
              <a:solidFill>
                <a:schemeClr val="bg1"/>
              </a:solidFill>
              <a:latin typeface="+mn-lt"/>
              <a:ea typeface="標楷體" pitchFamily="65" charset="-120"/>
            </a:endParaRPr>
          </a:p>
          <a:p>
            <a:pPr marL="342900" indent="-342900">
              <a:buFont typeface="Wingdings" pitchFamily="2" charset="2"/>
              <a:buAutoNum type="circleNumWdWhitePlain"/>
            </a:pPr>
            <a:r>
              <a:rPr kumimoji="0" lang="en-US" altLang="zh-TW" dirty="0" smtClean="0">
                <a:solidFill>
                  <a:schemeClr val="bg1"/>
                </a:solidFill>
                <a:latin typeface="+mn-lt"/>
                <a:ea typeface="標楷體" pitchFamily="65" charset="-120"/>
              </a:rPr>
              <a:t>105</a:t>
            </a:r>
            <a:r>
              <a:rPr kumimoji="0" lang="zh-TW" altLang="en-US" dirty="0" smtClean="0">
                <a:solidFill>
                  <a:schemeClr val="bg1"/>
                </a:solidFill>
                <a:latin typeface="+mn-lt"/>
                <a:ea typeface="標楷體" pitchFamily="65" charset="-120"/>
              </a:rPr>
              <a:t>年</a:t>
            </a:r>
            <a:r>
              <a:rPr kumimoji="0" lang="en-US" altLang="zh-TW" dirty="0" smtClean="0">
                <a:solidFill>
                  <a:schemeClr val="bg1"/>
                </a:solidFill>
                <a:latin typeface="+mn-lt"/>
                <a:ea typeface="標楷體" pitchFamily="65" charset="-120"/>
              </a:rPr>
              <a:t>6</a:t>
            </a:r>
            <a:r>
              <a:rPr kumimoji="0" lang="zh-TW" altLang="en-US" dirty="0" smtClean="0">
                <a:solidFill>
                  <a:schemeClr val="bg1"/>
                </a:solidFill>
                <a:latin typeface="+mn-lt"/>
                <a:ea typeface="標楷體" pitchFamily="65" charset="-120"/>
              </a:rPr>
              <a:t>月上路的生產救濟應公開通報、關懷及</a:t>
            </a:r>
            <a:r>
              <a:rPr kumimoji="0" lang="en-US" altLang="zh-TW" dirty="0" smtClean="0">
                <a:solidFill>
                  <a:schemeClr val="bg1"/>
                </a:solidFill>
                <a:latin typeface="+mn-lt"/>
                <a:ea typeface="標楷體" pitchFamily="65" charset="-120"/>
              </a:rPr>
              <a:t>RCA</a:t>
            </a:r>
            <a:r>
              <a:rPr kumimoji="0" lang="zh-TW" altLang="en-US" dirty="0" smtClean="0">
                <a:solidFill>
                  <a:schemeClr val="bg1"/>
                </a:solidFill>
                <a:latin typeface="+mn-lt"/>
                <a:ea typeface="標楷體" pitchFamily="65" charset="-120"/>
              </a:rPr>
              <a:t>案例，並分析成效。</a:t>
            </a:r>
            <a:endParaRPr kumimoji="0" lang="en-US" altLang="zh-TW" dirty="0" smtClean="0">
              <a:solidFill>
                <a:schemeClr val="bg1"/>
              </a:solidFill>
              <a:latin typeface="+mn-lt"/>
              <a:ea typeface="標楷體" pitchFamily="65" charset="-120"/>
            </a:endParaRPr>
          </a:p>
          <a:p>
            <a:pPr marL="342900" indent="-342900">
              <a:buFont typeface="Wingdings" pitchFamily="2" charset="2"/>
              <a:buAutoNum type="circleNumWdWhitePlain"/>
            </a:pPr>
            <a:r>
              <a:rPr kumimoji="0" lang="zh-TW" altLang="en-US" dirty="0" smtClean="0">
                <a:solidFill>
                  <a:schemeClr val="bg1"/>
                </a:solidFill>
                <a:latin typeface="+mn-lt"/>
                <a:ea typeface="標楷體" pitchFamily="65" charset="-120"/>
              </a:rPr>
              <a:t>建立重大病安事件由獨立調查小組進行根本原因分析之機制，避免球員兼裁判。</a:t>
            </a:r>
            <a:endParaRPr kumimoji="0" lang="zh-TW" altLang="en-US" dirty="0">
              <a:solidFill>
                <a:schemeClr val="bg1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1943793" y="1345332"/>
            <a:ext cx="720725" cy="792163"/>
          </a:xfrm>
          <a:prstGeom prst="downArrow">
            <a:avLst>
              <a:gd name="adj1" fmla="val 50000"/>
              <a:gd name="adj2" fmla="val 27478"/>
            </a:avLst>
          </a:prstGeom>
          <a:solidFill>
            <a:srgbClr val="F616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auto">
          <a:xfrm>
            <a:off x="5724128" y="1345332"/>
            <a:ext cx="720725" cy="792163"/>
          </a:xfrm>
          <a:prstGeom prst="downArrow">
            <a:avLst>
              <a:gd name="adj1" fmla="val 50000"/>
              <a:gd name="adj2" fmla="val 27478"/>
            </a:avLst>
          </a:prstGeom>
          <a:solidFill>
            <a:srgbClr val="F616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248816"/>
            <a:ext cx="8229600" cy="952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謝謝聆聽，敬請指教與支持</a:t>
            </a:r>
            <a:r>
              <a:rPr lang="en-US" altLang="zh-TW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40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1676"/>
            <a:ext cx="9144000" cy="127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5332"/>
            <a:ext cx="4536504" cy="290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91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9A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250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4F6228"/>
                </a:solidFill>
                <a:latin typeface="微軟正黑體" pitchFamily="34" charset="-120"/>
                <a:ea typeface="微軟正黑體" pitchFamily="34" charset="-120"/>
              </a:rPr>
              <a:t>蔡總統醫療政見  </a:t>
            </a:r>
            <a:r>
              <a:rPr lang="en-US" altLang="zh-TW" sz="4000" b="1" dirty="0" smtClean="0">
                <a:solidFill>
                  <a:srgbClr val="4F6228"/>
                </a:solidFill>
                <a:latin typeface="微軟正黑體" pitchFamily="34" charset="-120"/>
                <a:ea typeface="微軟正黑體" pitchFamily="34" charset="-120"/>
              </a:rPr>
              <a:t>VS. </a:t>
            </a:r>
            <a:r>
              <a:rPr lang="zh-TW" altLang="en-US" sz="4000" b="1" dirty="0" smtClean="0">
                <a:solidFill>
                  <a:srgbClr val="4F6228"/>
                </a:solidFill>
                <a:latin typeface="微軟正黑體" pitchFamily="34" charset="-120"/>
                <a:ea typeface="微軟正黑體" pitchFamily="34" charset="-120"/>
              </a:rPr>
              <a:t>醫改會的主張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370211"/>
              </p:ext>
            </p:extLst>
          </p:nvPr>
        </p:nvGraphicFramePr>
        <p:xfrm>
          <a:off x="908575" y="1964531"/>
          <a:ext cx="7767881" cy="3474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67881"/>
              </a:tblGrid>
              <a:tr h="57912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+mn-lt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3200" dirty="0" smtClean="0">
                          <a:latin typeface="+mn-lt"/>
                          <a:ea typeface="標楷體" panose="03000509000000000000" pitchFamily="65" charset="-120"/>
                        </a:rPr>
                        <a:t>廢除健保鎖卡</a:t>
                      </a:r>
                      <a:endParaRPr lang="en-US" altLang="zh-TW" sz="3200" dirty="0" smtClean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 smtClean="0">
                          <a:latin typeface="+mn-lt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3200" dirty="0" smtClean="0">
                          <a:latin typeface="+mn-lt"/>
                          <a:ea typeface="標楷體" panose="03000509000000000000" pitchFamily="65" charset="-120"/>
                        </a:rPr>
                        <a:t>落實分級醫療</a:t>
                      </a:r>
                      <a:r>
                        <a:rPr lang="en-US" altLang="zh-TW" sz="3200" dirty="0" smtClean="0">
                          <a:latin typeface="+mn-lt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3200" dirty="0" smtClean="0">
                          <a:latin typeface="+mn-lt"/>
                          <a:ea typeface="標楷體" panose="03000509000000000000" pitchFamily="65" charset="-120"/>
                        </a:rPr>
                        <a:t>家庭責任醫師</a:t>
                      </a: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 smtClean="0">
                          <a:latin typeface="+mn-lt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保障醫事人員勞動權益</a:t>
                      </a: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 smtClean="0">
                          <a:latin typeface="+mn-lt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3200" dirty="0" smtClean="0">
                          <a:latin typeface="+mn-lt"/>
                          <a:ea typeface="標楷體" panose="03000509000000000000" pitchFamily="65" charset="-120"/>
                        </a:rPr>
                        <a:t>改革健保收費制度</a:t>
                      </a:r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依綜所稅稅戶所得徵收</a:t>
                      </a:r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5.</a:t>
                      </a:r>
                      <a:r>
                        <a:rPr lang="zh-TW" altLang="en-US" sz="3200" dirty="0" smtClean="0">
                          <a:latin typeface="+mn-lt"/>
                          <a:ea typeface="標楷體" panose="03000509000000000000" pitchFamily="65" charset="-120"/>
                        </a:rPr>
                        <a:t>強化醫療糾紛處理機制</a:t>
                      </a: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b="1" kern="12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期待</a:t>
                      </a:r>
                      <a:r>
                        <a:rPr lang="zh-TW" altLang="en-US" sz="2500" b="1" kern="1200" dirty="0" smtClean="0">
                          <a:solidFill>
                            <a:srgbClr val="FFFF00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提具體時程</a:t>
                      </a:r>
                      <a:r>
                        <a:rPr lang="zh-TW" altLang="en-US" sz="2500" b="1" kern="12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zh-TW" altLang="en-US" sz="2500" b="1" kern="1200" dirty="0" smtClean="0">
                          <a:solidFill>
                            <a:srgbClr val="FFFF00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有魄力落實</a:t>
                      </a:r>
                      <a:r>
                        <a:rPr lang="zh-TW" altLang="en-US" sz="2500" b="1" kern="12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，讓政見變政策的部長</a:t>
                      </a:r>
                      <a:endParaRPr lang="zh-TW" altLang="en-US" sz="2500" b="1" kern="12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940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6982243" y="4970450"/>
            <a:ext cx="2133600" cy="303212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6C0F8B-F734-4BF3-AE16-E39DA4F4A0D4}" type="slidenum">
              <a:rPr lang="zh-TW" altLang="en-US" smtClean="0">
                <a:solidFill>
                  <a:srgbClr val="898989"/>
                </a:solidFill>
              </a:rPr>
              <a:pPr/>
              <a:t>3</a:t>
            </a:fld>
            <a:endParaRPr lang="en-US" altLang="zh-TW" dirty="0" smtClean="0">
              <a:solidFill>
                <a:srgbClr val="898989"/>
              </a:solidFill>
            </a:endParaRPr>
          </a:p>
        </p:txBody>
      </p:sp>
      <p:pic>
        <p:nvPicPr>
          <p:cNvPr id="59407" name="Picture 4"/>
          <p:cNvPicPr>
            <a:picLocks noChangeAspect="1" noChangeArrowheads="1"/>
          </p:cNvPicPr>
          <p:nvPr/>
        </p:nvPicPr>
        <p:blipFill>
          <a:blip r:embed="rId3"/>
          <a:srcRect l="28615" t="51292" r="29384" b="39389"/>
          <a:stretch>
            <a:fillRect/>
          </a:stretch>
        </p:blipFill>
        <p:spPr bwMode="auto">
          <a:xfrm>
            <a:off x="1285923" y="836794"/>
            <a:ext cx="259238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8" name="矩形 5"/>
          <p:cNvSpPr>
            <a:spLocks noChangeArrowheads="1"/>
          </p:cNvSpPr>
          <p:nvPr/>
        </p:nvSpPr>
        <p:spPr bwMode="auto">
          <a:xfrm>
            <a:off x="1113508" y="1494019"/>
            <a:ext cx="27778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400" dirty="0">
                <a:latin typeface="Calibri" pitchFamily="34" charset="0"/>
                <a:ea typeface="標楷體" pitchFamily="65" charset="-120"/>
              </a:rPr>
              <a:t>資料來源：</a:t>
            </a:r>
            <a:r>
              <a:rPr kumimoji="0" lang="en-US" altLang="zh-TW" sz="1400" dirty="0">
                <a:latin typeface="Calibri" pitchFamily="34" charset="0"/>
                <a:ea typeface="標楷體" pitchFamily="65" charset="-120"/>
                <a:hlinkClick r:id="rId4"/>
              </a:rPr>
              <a:t>http://iing.tw/posts/56</a:t>
            </a:r>
            <a:endParaRPr kumimoji="0" lang="zh-TW" altLang="en-US" sz="1400" dirty="0">
              <a:latin typeface="Calibri" pitchFamily="34" charset="0"/>
              <a:ea typeface="標楷體" pitchFamily="65" charset="-120"/>
            </a:endParaRPr>
          </a:p>
        </p:txBody>
      </p:sp>
      <p:grpSp>
        <p:nvGrpSpPr>
          <p:cNvPr id="59409" name="群組 10"/>
          <p:cNvGrpSpPr>
            <a:grpSpLocks/>
          </p:cNvGrpSpPr>
          <p:nvPr/>
        </p:nvGrpSpPr>
        <p:grpSpPr bwMode="auto">
          <a:xfrm>
            <a:off x="142549" y="1801796"/>
            <a:ext cx="684213" cy="744538"/>
            <a:chOff x="71466" y="1465157"/>
            <a:chExt cx="684110" cy="744271"/>
          </a:xfrm>
        </p:grpSpPr>
        <p:sp>
          <p:nvSpPr>
            <p:cNvPr id="10" name="橢圓 9"/>
            <p:cNvSpPr/>
            <p:nvPr/>
          </p:nvSpPr>
          <p:spPr>
            <a:xfrm>
              <a:off x="179400" y="1561960"/>
              <a:ext cx="576176" cy="5760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pic>
          <p:nvPicPr>
            <p:cNvPr id="59413" name="Picture 4" descr="http://www.psdgraphics.com/wp-content/uploads/2011/10/right-wrong-check-marks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0356" r="50000" b="17320"/>
            <a:stretch>
              <a:fillRect/>
            </a:stretch>
          </p:blipFill>
          <p:spPr bwMode="auto">
            <a:xfrm>
              <a:off x="71466" y="1465157"/>
              <a:ext cx="684110" cy="74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27" y="724082"/>
            <a:ext cx="915521" cy="913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C:\Users\朱顯光\AppData\Local\Microsoft\Windows\Temporary Internet Files\Content.IE5\JPCBNRL1\gi01g20140515160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9" y="4801716"/>
            <a:ext cx="758803" cy="6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0" name="Line 24"/>
          <p:cNvSpPr>
            <a:spLocks noChangeShapeType="1"/>
          </p:cNvSpPr>
          <p:nvPr/>
        </p:nvSpPr>
        <p:spPr bwMode="auto">
          <a:xfrm>
            <a:off x="2911797" y="3217863"/>
            <a:ext cx="792162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cxnSp>
        <p:nvCxnSpPr>
          <p:cNvPr id="37" name="直線接點 36"/>
          <p:cNvCxnSpPr/>
          <p:nvPr/>
        </p:nvCxnSpPr>
        <p:spPr>
          <a:xfrm flipH="1" flipV="1">
            <a:off x="6223322" y="1943100"/>
            <a:ext cx="431800" cy="476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flipH="1" flipV="1">
            <a:off x="6223322" y="3217863"/>
            <a:ext cx="431800" cy="476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H="1" flipV="1">
            <a:off x="6223322" y="4508500"/>
            <a:ext cx="431800" cy="476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703959" y="2786063"/>
            <a:ext cx="2592388" cy="863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3703959" y="4081463"/>
            <a:ext cx="2592388" cy="863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3703959" y="1489075"/>
            <a:ext cx="2592388" cy="863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042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41F84D-DE00-488B-91FB-9FE12CE3DDF6}" type="slidenum">
              <a:rPr lang="zh-TW" altLang="en-US" smtClean="0">
                <a:solidFill>
                  <a:srgbClr val="898989"/>
                </a:solidFill>
              </a:rPr>
              <a:pPr/>
              <a:t>4</a:t>
            </a:fld>
            <a:endParaRPr lang="en-US" altLang="zh-TW" smtClean="0">
              <a:solidFill>
                <a:srgbClr val="898989"/>
              </a:solidFill>
            </a:endParaRPr>
          </a:p>
        </p:txBody>
      </p:sp>
      <p:sp>
        <p:nvSpPr>
          <p:cNvPr id="60426" name="標題 9"/>
          <p:cNvSpPr>
            <a:spLocks noGrp="1"/>
          </p:cNvSpPr>
          <p:nvPr>
            <p:ph type="title"/>
          </p:nvPr>
        </p:nvSpPr>
        <p:spPr>
          <a:xfrm>
            <a:off x="0" y="-22225"/>
            <a:ext cx="9144000" cy="952500"/>
          </a:xfrm>
          <a:solidFill>
            <a:srgbClr val="C00000"/>
          </a:solidFill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醫改願景</a:t>
            </a:r>
            <a:r>
              <a:rPr lang="en-US" altLang="zh-TW" sz="28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(Vision)</a:t>
            </a:r>
            <a:endParaRPr lang="zh-TW" altLang="en-US" sz="3200" b="1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33" y="0"/>
            <a:ext cx="771525" cy="769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429" name="文字方塊 18"/>
          <p:cNvSpPr txBox="1">
            <a:spLocks noChangeArrowheads="1"/>
          </p:cNvSpPr>
          <p:nvPr/>
        </p:nvSpPr>
        <p:spPr bwMode="auto">
          <a:xfrm>
            <a:off x="3846834" y="1685926"/>
            <a:ext cx="2449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全民健保永續</a:t>
            </a:r>
          </a:p>
        </p:txBody>
      </p:sp>
      <p:sp>
        <p:nvSpPr>
          <p:cNvPr id="60430" name="文字方塊 19"/>
          <p:cNvSpPr txBox="1">
            <a:spLocks noChangeArrowheads="1"/>
          </p:cNvSpPr>
          <p:nvPr/>
        </p:nvSpPr>
        <p:spPr bwMode="auto">
          <a:xfrm>
            <a:off x="3846834" y="2955925"/>
            <a:ext cx="2449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適當醫療照護</a:t>
            </a:r>
          </a:p>
        </p:txBody>
      </p:sp>
      <p:sp>
        <p:nvSpPr>
          <p:cNvPr id="60431" name="文字方塊 20"/>
          <p:cNvSpPr txBox="1">
            <a:spLocks noChangeArrowheads="1"/>
          </p:cNvSpPr>
          <p:nvPr/>
        </p:nvSpPr>
        <p:spPr bwMode="auto">
          <a:xfrm>
            <a:off x="3846834" y="4278313"/>
            <a:ext cx="2449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溫暖醫病關係</a:t>
            </a:r>
          </a:p>
        </p:txBody>
      </p:sp>
      <p:cxnSp>
        <p:nvCxnSpPr>
          <p:cNvPr id="27" name="直線接點 26"/>
          <p:cNvCxnSpPr/>
          <p:nvPr/>
        </p:nvCxnSpPr>
        <p:spPr>
          <a:xfrm>
            <a:off x="3266445" y="1890688"/>
            <a:ext cx="0" cy="2649563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cxnSpLocks noChangeShapeType="1"/>
          </p:cNvCxnSpPr>
          <p:nvPr/>
        </p:nvCxnSpPr>
        <p:spPr bwMode="auto">
          <a:xfrm flipH="1" flipV="1">
            <a:off x="1903734" y="3289300"/>
            <a:ext cx="935038" cy="0"/>
          </a:xfrm>
          <a:prstGeom prst="line">
            <a:avLst/>
          </a:prstGeom>
          <a:noFill/>
          <a:ln w="57150" algn="ctr">
            <a:solidFill>
              <a:srgbClr val="595959"/>
            </a:solidFill>
            <a:round/>
            <a:headEnd/>
            <a:tailEnd type="triangle" w="med" len="med"/>
          </a:ln>
        </p:spPr>
      </p:cxnSp>
      <p:cxnSp>
        <p:nvCxnSpPr>
          <p:cNvPr id="30" name="直線接點 29"/>
          <p:cNvCxnSpPr>
            <a:cxnSpLocks noChangeShapeType="1"/>
          </p:cNvCxnSpPr>
          <p:nvPr/>
        </p:nvCxnSpPr>
        <p:spPr bwMode="auto">
          <a:xfrm flipH="1">
            <a:off x="3266448" y="4513263"/>
            <a:ext cx="437515" cy="0"/>
          </a:xfrm>
          <a:prstGeom prst="line">
            <a:avLst/>
          </a:prstGeom>
          <a:noFill/>
          <a:ln w="57150" algn="ctr">
            <a:solidFill>
              <a:srgbClr val="595959"/>
            </a:solidFill>
            <a:round/>
            <a:headEnd type="triangle" w="med" len="med"/>
            <a:tailEnd/>
          </a:ln>
        </p:spPr>
      </p:cxnSp>
      <p:cxnSp>
        <p:nvCxnSpPr>
          <p:cNvPr id="32" name="直線接點 31"/>
          <p:cNvCxnSpPr>
            <a:cxnSpLocks noChangeShapeType="1"/>
          </p:cNvCxnSpPr>
          <p:nvPr/>
        </p:nvCxnSpPr>
        <p:spPr bwMode="auto">
          <a:xfrm flipH="1" flipV="1">
            <a:off x="3270592" y="1920875"/>
            <a:ext cx="433387" cy="0"/>
          </a:xfrm>
          <a:prstGeom prst="line">
            <a:avLst/>
          </a:prstGeom>
          <a:noFill/>
          <a:ln w="57150" algn="ctr">
            <a:solidFill>
              <a:srgbClr val="595959"/>
            </a:solidFill>
            <a:round/>
            <a:headEnd type="triangle" w="med" len="med"/>
            <a:tailEnd/>
          </a:ln>
        </p:spPr>
      </p:cxnSp>
      <p:sp>
        <p:nvSpPr>
          <p:cNvPr id="60436" name="矩形 34"/>
          <p:cNvSpPr>
            <a:spLocks noChangeArrowheads="1"/>
          </p:cNvSpPr>
          <p:nvPr/>
        </p:nvSpPr>
        <p:spPr bwMode="auto">
          <a:xfrm>
            <a:off x="6583684" y="2894013"/>
            <a:ext cx="22365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zh-TW" sz="2000">
                <a:latin typeface="Calibri" pitchFamily="34" charset="0"/>
                <a:ea typeface="標楷體" pitchFamily="65" charset="-120"/>
              </a:rPr>
              <a:t>守住醫療專業底線</a:t>
            </a:r>
            <a:endParaRPr kumimoji="0" lang="en-US" altLang="zh-TW" sz="2000">
              <a:latin typeface="Calibri" pitchFamily="34" charset="0"/>
              <a:ea typeface="標楷體" pitchFamily="65" charset="-120"/>
            </a:endParaRPr>
          </a:p>
          <a:p>
            <a:r>
              <a:rPr kumimoji="0" lang="zh-TW" altLang="zh-TW" sz="2000">
                <a:latin typeface="Calibri" pitchFamily="34" charset="0"/>
                <a:ea typeface="標楷體" pitchFamily="65" charset="-120"/>
              </a:rPr>
              <a:t>保障民眾就醫權益</a:t>
            </a:r>
          </a:p>
        </p:txBody>
      </p:sp>
      <p:sp>
        <p:nvSpPr>
          <p:cNvPr id="60437" name="矩形 35"/>
          <p:cNvSpPr>
            <a:spLocks noChangeArrowheads="1"/>
          </p:cNvSpPr>
          <p:nvPr/>
        </p:nvSpPr>
        <p:spPr bwMode="auto">
          <a:xfrm>
            <a:off x="6583684" y="1417640"/>
            <a:ext cx="15953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 dirty="0" smtClean="0">
                <a:latin typeface="標楷體" pitchFamily="65" charset="-120"/>
                <a:ea typeface="標楷體" pitchFamily="65" charset="-120"/>
              </a:rPr>
              <a:t>三代健保</a:t>
            </a:r>
            <a:endParaRPr kumimoji="0"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zh-TW" sz="2000" dirty="0" smtClean="0">
                <a:latin typeface="標楷體" pitchFamily="65" charset="-120"/>
                <a:ea typeface="標楷體" pitchFamily="65" charset="-120"/>
              </a:rPr>
              <a:t>資源</a:t>
            </a:r>
            <a:r>
              <a:rPr kumimoji="0" lang="zh-TW" altLang="zh-TW" sz="2000" dirty="0">
                <a:latin typeface="標楷體" pitchFamily="65" charset="-120"/>
                <a:ea typeface="標楷體" pitchFamily="65" charset="-120"/>
              </a:rPr>
              <a:t>重配置</a:t>
            </a:r>
            <a:r>
              <a:rPr kumimoji="0" lang="en-US" altLang="zh-TW" sz="2000" dirty="0">
                <a:latin typeface="標楷體" pitchFamily="65" charset="-120"/>
                <a:ea typeface="標楷體" pitchFamily="65" charset="-120"/>
              </a:rPr>
              <a:t>/</a:t>
            </a:r>
          </a:p>
          <a:p>
            <a:r>
              <a:rPr kumimoji="0" lang="zh-TW" altLang="zh-TW" sz="2000" dirty="0">
                <a:latin typeface="標楷體" pitchFamily="65" charset="-120"/>
                <a:ea typeface="標楷體" pitchFamily="65" charset="-120"/>
              </a:rPr>
              <a:t>支出面改革</a:t>
            </a:r>
            <a:r>
              <a:rPr kumimoji="0" lang="en-US" altLang="zh-TW" sz="2000" dirty="0">
                <a:latin typeface="標楷體" pitchFamily="65" charset="-120"/>
                <a:ea typeface="標楷體" pitchFamily="65" charset="-120"/>
              </a:rPr>
              <a:t>/</a:t>
            </a:r>
          </a:p>
          <a:p>
            <a:r>
              <a:rPr kumimoji="0" lang="zh-TW" altLang="zh-TW" sz="2000" dirty="0">
                <a:latin typeface="標楷體" pitchFamily="65" charset="-120"/>
                <a:ea typeface="標楷體" pitchFamily="65" charset="-120"/>
              </a:rPr>
              <a:t>收入面改革</a:t>
            </a:r>
          </a:p>
        </p:txBody>
      </p:sp>
      <p:sp>
        <p:nvSpPr>
          <p:cNvPr id="60438" name="矩形 41"/>
          <p:cNvSpPr>
            <a:spLocks noChangeArrowheads="1"/>
          </p:cNvSpPr>
          <p:nvPr/>
        </p:nvSpPr>
        <p:spPr bwMode="auto">
          <a:xfrm>
            <a:off x="6583704" y="4225926"/>
            <a:ext cx="17235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 dirty="0">
                <a:latin typeface="Calibri" pitchFamily="34" charset="0"/>
                <a:ea typeface="標楷體" pitchFamily="65" charset="-120"/>
              </a:rPr>
              <a:t>重建醫病信任</a:t>
            </a:r>
            <a:endParaRPr kumimoji="0" lang="en-US" altLang="zh-TW" sz="2000" dirty="0">
              <a:latin typeface="Calibri" pitchFamily="34" charset="0"/>
              <a:ea typeface="標楷體" pitchFamily="65" charset="-120"/>
            </a:endParaRPr>
          </a:p>
          <a:p>
            <a:r>
              <a:rPr kumimoji="0" lang="zh-TW" altLang="en-US" sz="2000" dirty="0">
                <a:latin typeface="Calibri" pitchFamily="34" charset="0"/>
                <a:ea typeface="標楷體" pitchFamily="65" charset="-120"/>
              </a:rPr>
              <a:t>完善醫糾</a:t>
            </a:r>
            <a:r>
              <a:rPr kumimoji="0" lang="zh-TW" altLang="en-US" sz="2000" dirty="0" smtClean="0">
                <a:latin typeface="Calibri" pitchFamily="34" charset="0"/>
                <a:ea typeface="標楷體" pitchFamily="65" charset="-120"/>
              </a:rPr>
              <a:t>處理</a:t>
            </a:r>
            <a:endParaRPr kumimoji="0" lang="en-US" altLang="zh-TW" sz="2000" dirty="0" smtClean="0">
              <a:latin typeface="Calibri" pitchFamily="34" charset="0"/>
              <a:ea typeface="標楷體" pitchFamily="65" charset="-120"/>
            </a:endParaRPr>
          </a:p>
          <a:p>
            <a:r>
              <a:rPr kumimoji="0" lang="zh-TW" altLang="en-US" sz="2000" dirty="0">
                <a:latin typeface="Calibri" pitchFamily="34" charset="0"/>
                <a:ea typeface="標楷體" pitchFamily="65" charset="-120"/>
              </a:rPr>
              <a:t>鼓勵誠實除錯</a:t>
            </a:r>
            <a:endParaRPr kumimoji="0" lang="zh-TW" altLang="zh-TW" sz="2000" dirty="0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390849" y="1920877"/>
            <a:ext cx="2555875" cy="2441575"/>
          </a:xfrm>
          <a:prstGeom prst="rect">
            <a:avLst/>
          </a:prstGeom>
          <a:gradFill rotWithShape="1">
            <a:gsLst>
              <a:gs pos="0">
                <a:srgbClr val="DD3F3F"/>
              </a:gs>
              <a:gs pos="100000">
                <a:srgbClr val="DD3F3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kumimoji="0" lang="zh-TW" altLang="en-US" sz="28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導正醫療照護</a:t>
            </a:r>
          </a:p>
          <a:p>
            <a:pPr algn="ctr"/>
            <a:r>
              <a:rPr kumimoji="0" lang="zh-TW" altLang="en-US" sz="28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體系之定位</a:t>
            </a:r>
          </a:p>
          <a:p>
            <a:pPr algn="ctr"/>
            <a:endParaRPr kumimoji="0" lang="en-US" altLang="zh-TW" sz="28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FontTx/>
              <a:buChar char="•"/>
            </a:pPr>
            <a:r>
              <a:rPr kumimoji="0" lang="zh-TW" altLang="en-US" sz="2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醫院治理</a:t>
            </a:r>
          </a:p>
          <a:p>
            <a:pPr algn="ctr">
              <a:buFontTx/>
              <a:buChar char="•"/>
            </a:pPr>
            <a:r>
              <a:rPr kumimoji="0" lang="zh-TW" altLang="en-US" sz="2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分級醫療</a:t>
            </a:r>
            <a:endParaRPr kumimoji="0" lang="zh-TW" altLang="en-US" sz="28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3525949" y="4661223"/>
            <a:ext cx="2592388" cy="863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>
            <a:off x="3065920" y="4072475"/>
            <a:ext cx="437515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466874" y="2444154"/>
            <a:ext cx="2592388" cy="863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3511619" y="3593249"/>
            <a:ext cx="2592388" cy="863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3466874" y="1306311"/>
            <a:ext cx="2592388" cy="863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042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41F84D-DE00-488B-91FB-9FE12CE3DDF6}" type="slidenum">
              <a:rPr lang="zh-TW" altLang="en-US" smtClean="0">
                <a:solidFill>
                  <a:srgbClr val="898989"/>
                </a:solidFill>
              </a:rPr>
              <a:pPr/>
              <a:t>5</a:t>
            </a:fld>
            <a:endParaRPr lang="en-US" altLang="zh-TW" smtClean="0">
              <a:solidFill>
                <a:srgbClr val="898989"/>
              </a:solidFill>
            </a:endParaRPr>
          </a:p>
        </p:txBody>
      </p:sp>
      <p:sp>
        <p:nvSpPr>
          <p:cNvPr id="60426" name="標題 9"/>
          <p:cNvSpPr>
            <a:spLocks noGrp="1"/>
          </p:cNvSpPr>
          <p:nvPr>
            <p:ph type="title"/>
          </p:nvPr>
        </p:nvSpPr>
        <p:spPr>
          <a:xfrm>
            <a:off x="0" y="-22225"/>
            <a:ext cx="9144000" cy="952500"/>
          </a:xfrm>
          <a:solidFill>
            <a:srgbClr val="C00000"/>
          </a:solidFill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醫院治理是根本改革</a:t>
            </a:r>
            <a:endParaRPr lang="zh-TW" altLang="en-US" sz="32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023" y="0"/>
            <a:ext cx="771525" cy="769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429" name="文字方塊 18"/>
          <p:cNvSpPr txBox="1">
            <a:spLocks noChangeArrowheads="1"/>
          </p:cNvSpPr>
          <p:nvPr/>
        </p:nvSpPr>
        <p:spPr bwMode="auto">
          <a:xfrm>
            <a:off x="3858710" y="4877031"/>
            <a:ext cx="2449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營利化</a:t>
            </a:r>
          </a:p>
        </p:txBody>
      </p:sp>
      <p:sp>
        <p:nvSpPr>
          <p:cNvPr id="60430" name="文字方塊 19"/>
          <p:cNvSpPr txBox="1">
            <a:spLocks noChangeArrowheads="1"/>
          </p:cNvSpPr>
          <p:nvPr/>
        </p:nvSpPr>
        <p:spPr bwMode="auto">
          <a:xfrm>
            <a:off x="3869258" y="2669862"/>
            <a:ext cx="2449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血汗化</a:t>
            </a:r>
            <a:endParaRPr kumimoji="0" lang="zh-TW" altLang="en-US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0431" name="文字方塊 20"/>
          <p:cNvSpPr txBox="1">
            <a:spLocks noChangeArrowheads="1"/>
          </p:cNvSpPr>
          <p:nvPr/>
        </p:nvSpPr>
        <p:spPr bwMode="auto">
          <a:xfrm>
            <a:off x="3834203" y="3763439"/>
            <a:ext cx="2449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財團化</a:t>
            </a:r>
            <a:endParaRPr kumimoji="0" lang="zh-TW" altLang="en-US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7" name="直線接點 26"/>
          <p:cNvCxnSpPr/>
          <p:nvPr/>
        </p:nvCxnSpPr>
        <p:spPr>
          <a:xfrm>
            <a:off x="3059832" y="1710727"/>
            <a:ext cx="12177" cy="3408781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cxnSpLocks noChangeShapeType="1"/>
          </p:cNvCxnSpPr>
          <p:nvPr/>
        </p:nvCxnSpPr>
        <p:spPr bwMode="auto">
          <a:xfrm flipH="1" flipV="1">
            <a:off x="1903734" y="3289300"/>
            <a:ext cx="935038" cy="0"/>
          </a:xfrm>
          <a:prstGeom prst="line">
            <a:avLst/>
          </a:prstGeom>
          <a:noFill/>
          <a:ln w="57150" algn="ctr">
            <a:solidFill>
              <a:srgbClr val="595959"/>
            </a:solidFill>
            <a:round/>
            <a:headEnd/>
            <a:tailEnd type="triangle" w="med" len="med"/>
          </a:ln>
        </p:spPr>
      </p:cxnSp>
      <p:cxnSp>
        <p:nvCxnSpPr>
          <p:cNvPr id="30" name="直線接點 29"/>
          <p:cNvCxnSpPr>
            <a:cxnSpLocks noChangeShapeType="1"/>
          </p:cNvCxnSpPr>
          <p:nvPr/>
        </p:nvCxnSpPr>
        <p:spPr bwMode="auto">
          <a:xfrm flipH="1">
            <a:off x="3074104" y="5093023"/>
            <a:ext cx="437515" cy="0"/>
          </a:xfrm>
          <a:prstGeom prst="line">
            <a:avLst/>
          </a:prstGeom>
          <a:noFill/>
          <a:ln w="57150" algn="ctr">
            <a:solidFill>
              <a:srgbClr val="595959"/>
            </a:solidFill>
            <a:round/>
            <a:headEnd type="triangle" w="med" len="med"/>
            <a:tailEnd/>
          </a:ln>
        </p:spPr>
      </p:cxnSp>
      <p:cxnSp>
        <p:nvCxnSpPr>
          <p:cNvPr id="32" name="直線接點 31"/>
          <p:cNvCxnSpPr>
            <a:cxnSpLocks noChangeShapeType="1"/>
          </p:cNvCxnSpPr>
          <p:nvPr/>
        </p:nvCxnSpPr>
        <p:spPr bwMode="auto">
          <a:xfrm flipH="1" flipV="1">
            <a:off x="3074104" y="1738111"/>
            <a:ext cx="433387" cy="0"/>
          </a:xfrm>
          <a:prstGeom prst="line">
            <a:avLst/>
          </a:prstGeom>
          <a:noFill/>
          <a:ln w="57150" algn="ctr">
            <a:solidFill>
              <a:srgbClr val="595959"/>
            </a:solidFill>
            <a:round/>
            <a:headEnd type="triangle" w="med" len="med"/>
            <a:tailEnd/>
          </a:ln>
        </p:spPr>
      </p:cxn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390849" y="1920877"/>
            <a:ext cx="2555875" cy="2441575"/>
          </a:xfrm>
          <a:prstGeom prst="rect">
            <a:avLst/>
          </a:prstGeom>
          <a:gradFill rotWithShape="1">
            <a:gsLst>
              <a:gs pos="0">
                <a:srgbClr val="DD3F3F"/>
              </a:gs>
              <a:gs pos="100000">
                <a:srgbClr val="DD3F3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kumimoji="0"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健康醫療照護體系定位</a:t>
            </a:r>
            <a:endParaRPr kumimoji="0" lang="en-US" altLang="zh-TW" sz="28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kumimoji="0"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之</a:t>
            </a:r>
            <a:r>
              <a:rPr kumimoji="0"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四大迷航</a:t>
            </a:r>
            <a:endParaRPr kumimoji="0" lang="en-US" altLang="zh-TW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朱顯光\AppData\Local\Microsoft\Windows\Temporary Internet Files\Content.IE5\KT0MSLYD\Japan_road_sign_302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28" y="1389482"/>
            <a:ext cx="697259" cy="69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朱顯光\AppData\Local\Microsoft\Windows\Temporary Internet Files\Content.IE5\JPCBNRL1\Noentry_sin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89" y="4870429"/>
            <a:ext cx="625252" cy="62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朱顯光\AppData\Local\Microsoft\Windows\Temporary Internet Files\Content.IE5\KT0MSLYD\lgi01a2013121203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28" y="2624294"/>
            <a:ext cx="553244" cy="68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朱顯光\AppData\Local\Microsoft\Windows\Temporary Internet Files\Content.IE5\0GLGHB3T\Stop_sign_light_red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778" y="3770327"/>
            <a:ext cx="623348" cy="6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直線接點 30"/>
          <p:cNvCxnSpPr>
            <a:cxnSpLocks noChangeShapeType="1"/>
          </p:cNvCxnSpPr>
          <p:nvPr/>
        </p:nvCxnSpPr>
        <p:spPr bwMode="auto">
          <a:xfrm flipH="1" flipV="1">
            <a:off x="3074104" y="2879350"/>
            <a:ext cx="433387" cy="0"/>
          </a:xfrm>
          <a:prstGeom prst="line">
            <a:avLst/>
          </a:prstGeom>
          <a:noFill/>
          <a:ln w="57150" algn="ctr">
            <a:solidFill>
              <a:srgbClr val="595959"/>
            </a:solidFill>
            <a:round/>
            <a:headEnd type="triangle" w="med" len="med"/>
            <a:tailEnd/>
          </a:ln>
        </p:spPr>
      </p:cxnSp>
      <p:sp>
        <p:nvSpPr>
          <p:cNvPr id="33" name="文字方塊 19"/>
          <p:cNvSpPr txBox="1">
            <a:spLocks noChangeArrowheads="1"/>
          </p:cNvSpPr>
          <p:nvPr/>
        </p:nvSpPr>
        <p:spPr bwMode="auto">
          <a:xfrm>
            <a:off x="3858709" y="1380653"/>
            <a:ext cx="2449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大型化</a:t>
            </a:r>
            <a:endParaRPr kumimoji="0" lang="zh-TW" altLang="en-US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436472" y="2426203"/>
            <a:ext cx="2707528" cy="20306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9993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A9B15-F9D3-41F3-A13A-DB16CA88090F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251"/>
            <a:ext cx="7848872" cy="559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9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65"/>
          <p:cNvSpPr>
            <a:spLocks noChangeArrowheads="1"/>
          </p:cNvSpPr>
          <p:nvPr/>
        </p:nvSpPr>
        <p:spPr bwMode="auto">
          <a:xfrm rot="10800000" flipV="1">
            <a:off x="971600" y="4455089"/>
            <a:ext cx="2520950" cy="314854"/>
          </a:xfrm>
          <a:prstGeom prst="ellipse">
            <a:avLst/>
          </a:prstGeom>
          <a:gradFill rotWithShape="1">
            <a:gsLst>
              <a:gs pos="0">
                <a:srgbClr val="7F7F7F"/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pic>
        <p:nvPicPr>
          <p:cNvPr id="28678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2586">
            <a:off x="660478" y="1019277"/>
            <a:ext cx="3603171" cy="342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TextBox 30"/>
          <p:cNvSpPr txBox="1">
            <a:spLocks noChangeArrowheads="1"/>
          </p:cNvSpPr>
          <p:nvPr/>
        </p:nvSpPr>
        <p:spPr bwMode="auto">
          <a:xfrm rot="21299436">
            <a:off x="1031182" y="1202093"/>
            <a:ext cx="257512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5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</a:t>
            </a:r>
            <a:endParaRPr lang="en-US" altLang="zh-TW" sz="5400" b="1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algn="ctr" eaLnBrk="1" hangingPunct="1"/>
            <a:r>
              <a:rPr lang="zh-TW" altLang="en-US" sz="36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醫院治理</a:t>
            </a:r>
            <a:endParaRPr lang="en-US" altLang="zh-TW" sz="36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91" y="553244"/>
            <a:ext cx="4825369" cy="371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左箭头 34"/>
          <p:cNvSpPr/>
          <p:nvPr/>
        </p:nvSpPr>
        <p:spPr>
          <a:xfrm>
            <a:off x="107957" y="432594"/>
            <a:ext cx="1901825" cy="1493573"/>
          </a:xfrm>
          <a:custGeom>
            <a:avLst/>
            <a:gdLst>
              <a:gd name="connsiteX0" fmla="*/ 0 w 2396473"/>
              <a:gd name="connsiteY0" fmla="*/ 895779 h 1791558"/>
              <a:gd name="connsiteX1" fmla="*/ 745879 w 2396473"/>
              <a:gd name="connsiteY1" fmla="*/ 0 h 1791558"/>
              <a:gd name="connsiteX2" fmla="*/ 745879 w 2396473"/>
              <a:gd name="connsiteY2" fmla="*/ 402921 h 1791558"/>
              <a:gd name="connsiteX3" fmla="*/ 2396473 w 2396473"/>
              <a:gd name="connsiteY3" fmla="*/ 402921 h 1791558"/>
              <a:gd name="connsiteX4" fmla="*/ 2396473 w 2396473"/>
              <a:gd name="connsiteY4" fmla="*/ 1388637 h 1791558"/>
              <a:gd name="connsiteX5" fmla="*/ 745879 w 2396473"/>
              <a:gd name="connsiteY5" fmla="*/ 1388637 h 1791558"/>
              <a:gd name="connsiteX6" fmla="*/ 745879 w 2396473"/>
              <a:gd name="connsiteY6" fmla="*/ 1791558 h 1791558"/>
              <a:gd name="connsiteX7" fmla="*/ 0 w 2396473"/>
              <a:gd name="connsiteY7" fmla="*/ 895779 h 1791558"/>
              <a:gd name="connsiteX0" fmla="*/ 0 w 2396473"/>
              <a:gd name="connsiteY0" fmla="*/ 895779 h 1791558"/>
              <a:gd name="connsiteX1" fmla="*/ 745879 w 2396473"/>
              <a:gd name="connsiteY1" fmla="*/ 0 h 1791558"/>
              <a:gd name="connsiteX2" fmla="*/ 745879 w 2396473"/>
              <a:gd name="connsiteY2" fmla="*/ 402921 h 1791558"/>
              <a:gd name="connsiteX3" fmla="*/ 1572014 w 2396473"/>
              <a:gd name="connsiteY3" fmla="*/ 402921 h 1791558"/>
              <a:gd name="connsiteX4" fmla="*/ 2396473 w 2396473"/>
              <a:gd name="connsiteY4" fmla="*/ 1388637 h 1791558"/>
              <a:gd name="connsiteX5" fmla="*/ 745879 w 2396473"/>
              <a:gd name="connsiteY5" fmla="*/ 1388637 h 1791558"/>
              <a:gd name="connsiteX6" fmla="*/ 745879 w 2396473"/>
              <a:gd name="connsiteY6" fmla="*/ 1791558 h 1791558"/>
              <a:gd name="connsiteX7" fmla="*/ 0 w 2396473"/>
              <a:gd name="connsiteY7" fmla="*/ 895779 h 1791558"/>
              <a:gd name="connsiteX0" fmla="*/ 0 w 1901797"/>
              <a:gd name="connsiteY0" fmla="*/ 895779 h 1791558"/>
              <a:gd name="connsiteX1" fmla="*/ 745879 w 1901797"/>
              <a:gd name="connsiteY1" fmla="*/ 0 h 1791558"/>
              <a:gd name="connsiteX2" fmla="*/ 745879 w 1901797"/>
              <a:gd name="connsiteY2" fmla="*/ 402921 h 1791558"/>
              <a:gd name="connsiteX3" fmla="*/ 1572014 w 1901797"/>
              <a:gd name="connsiteY3" fmla="*/ 402921 h 1791558"/>
              <a:gd name="connsiteX4" fmla="*/ 1901797 w 1901797"/>
              <a:gd name="connsiteY4" fmla="*/ 1373646 h 1791558"/>
              <a:gd name="connsiteX5" fmla="*/ 745879 w 1901797"/>
              <a:gd name="connsiteY5" fmla="*/ 1388637 h 1791558"/>
              <a:gd name="connsiteX6" fmla="*/ 745879 w 1901797"/>
              <a:gd name="connsiteY6" fmla="*/ 1791558 h 1791558"/>
              <a:gd name="connsiteX7" fmla="*/ 0 w 1901797"/>
              <a:gd name="connsiteY7" fmla="*/ 895779 h 1791558"/>
              <a:gd name="connsiteX0" fmla="*/ 0 w 1901797"/>
              <a:gd name="connsiteY0" fmla="*/ 895779 h 1791558"/>
              <a:gd name="connsiteX1" fmla="*/ 745879 w 1901797"/>
              <a:gd name="connsiteY1" fmla="*/ 0 h 1791558"/>
              <a:gd name="connsiteX2" fmla="*/ 745879 w 1901797"/>
              <a:gd name="connsiteY2" fmla="*/ 402921 h 1791558"/>
              <a:gd name="connsiteX3" fmla="*/ 1616984 w 1901797"/>
              <a:gd name="connsiteY3" fmla="*/ 387930 h 1791558"/>
              <a:gd name="connsiteX4" fmla="*/ 1901797 w 1901797"/>
              <a:gd name="connsiteY4" fmla="*/ 1373646 h 1791558"/>
              <a:gd name="connsiteX5" fmla="*/ 745879 w 1901797"/>
              <a:gd name="connsiteY5" fmla="*/ 1388637 h 1791558"/>
              <a:gd name="connsiteX6" fmla="*/ 745879 w 1901797"/>
              <a:gd name="connsiteY6" fmla="*/ 1791558 h 1791558"/>
              <a:gd name="connsiteX7" fmla="*/ 0 w 1901797"/>
              <a:gd name="connsiteY7" fmla="*/ 895779 h 1791558"/>
              <a:gd name="connsiteX0" fmla="*/ 0 w 1901797"/>
              <a:gd name="connsiteY0" fmla="*/ 895779 h 1791558"/>
              <a:gd name="connsiteX1" fmla="*/ 745879 w 1901797"/>
              <a:gd name="connsiteY1" fmla="*/ 0 h 1791558"/>
              <a:gd name="connsiteX2" fmla="*/ 745879 w 1901797"/>
              <a:gd name="connsiteY2" fmla="*/ 402921 h 1791558"/>
              <a:gd name="connsiteX3" fmla="*/ 1646964 w 1901797"/>
              <a:gd name="connsiteY3" fmla="*/ 402920 h 1791558"/>
              <a:gd name="connsiteX4" fmla="*/ 1901797 w 1901797"/>
              <a:gd name="connsiteY4" fmla="*/ 1373646 h 1791558"/>
              <a:gd name="connsiteX5" fmla="*/ 745879 w 1901797"/>
              <a:gd name="connsiteY5" fmla="*/ 1388637 h 1791558"/>
              <a:gd name="connsiteX6" fmla="*/ 745879 w 1901797"/>
              <a:gd name="connsiteY6" fmla="*/ 1791558 h 1791558"/>
              <a:gd name="connsiteX7" fmla="*/ 0 w 1901797"/>
              <a:gd name="connsiteY7" fmla="*/ 895779 h 179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1797" h="1791558">
                <a:moveTo>
                  <a:pt x="0" y="895779"/>
                </a:moveTo>
                <a:lnTo>
                  <a:pt x="745879" y="0"/>
                </a:lnTo>
                <a:lnTo>
                  <a:pt x="745879" y="402921"/>
                </a:lnTo>
                <a:lnTo>
                  <a:pt x="1646964" y="402920"/>
                </a:lnTo>
                <a:lnTo>
                  <a:pt x="1901797" y="1373646"/>
                </a:lnTo>
                <a:lnTo>
                  <a:pt x="745879" y="1388637"/>
                </a:lnTo>
                <a:lnTo>
                  <a:pt x="745879" y="1791558"/>
                </a:lnTo>
                <a:lnTo>
                  <a:pt x="0" y="895779"/>
                </a:lnTo>
                <a:close/>
              </a:path>
            </a:pathLst>
          </a:custGeom>
          <a:gradFill flip="none" rotWithShape="1">
            <a:gsLst>
              <a:gs pos="0">
                <a:srgbClr val="CCC462">
                  <a:shade val="67500"/>
                  <a:satMod val="115000"/>
                </a:srgbClr>
              </a:gs>
              <a:gs pos="67000">
                <a:srgbClr val="CCC462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1" name="左箭头 40"/>
          <p:cNvSpPr/>
          <p:nvPr/>
        </p:nvSpPr>
        <p:spPr>
          <a:xfrm>
            <a:off x="685806" y="1236928"/>
            <a:ext cx="2087563" cy="1492250"/>
          </a:xfrm>
          <a:prstGeom prst="leftArrow">
            <a:avLst>
              <a:gd name="adj1" fmla="val 55020"/>
              <a:gd name="adj2" fmla="val 41633"/>
            </a:avLst>
          </a:prstGeom>
          <a:gradFill flip="none" rotWithShape="1">
            <a:gsLst>
              <a:gs pos="0">
                <a:srgbClr val="819B53"/>
              </a:gs>
              <a:gs pos="89000">
                <a:srgbClr val="A8C476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2" name="左箭头 41"/>
          <p:cNvSpPr/>
          <p:nvPr/>
        </p:nvSpPr>
        <p:spPr>
          <a:xfrm>
            <a:off x="160344" y="2042583"/>
            <a:ext cx="2397125" cy="1492250"/>
          </a:xfrm>
          <a:prstGeom prst="leftArrow">
            <a:avLst>
              <a:gd name="adj1" fmla="val 55020"/>
              <a:gd name="adj2" fmla="val 41633"/>
            </a:avLst>
          </a:prstGeom>
          <a:gradFill flip="none" rotWithShape="1">
            <a:gsLst>
              <a:gs pos="0">
                <a:srgbClr val="BE8246">
                  <a:shade val="67500"/>
                  <a:satMod val="115000"/>
                </a:srgbClr>
              </a:gs>
              <a:gs pos="75000">
                <a:srgbClr val="BE8246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3" name="左箭头 42"/>
          <p:cNvSpPr/>
          <p:nvPr/>
        </p:nvSpPr>
        <p:spPr>
          <a:xfrm>
            <a:off x="738188" y="2856179"/>
            <a:ext cx="2089150" cy="1493573"/>
          </a:xfrm>
          <a:prstGeom prst="leftArrow">
            <a:avLst>
              <a:gd name="adj1" fmla="val 55020"/>
              <a:gd name="adj2" fmla="val 41633"/>
            </a:avLst>
          </a:prstGeom>
          <a:gradFill flip="none" rotWithShape="1">
            <a:gsLst>
              <a:gs pos="0">
                <a:srgbClr val="723E30">
                  <a:shade val="67500"/>
                  <a:satMod val="115000"/>
                </a:srgbClr>
              </a:gs>
              <a:gs pos="98000">
                <a:srgbClr val="723E3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4" name="矩形 3"/>
          <p:cNvSpPr/>
          <p:nvPr/>
        </p:nvSpPr>
        <p:spPr>
          <a:xfrm>
            <a:off x="2057400" y="1717149"/>
            <a:ext cx="6254750" cy="840053"/>
          </a:xfrm>
          <a:custGeom>
            <a:avLst/>
            <a:gdLst/>
            <a:ahLst/>
            <a:cxnLst/>
            <a:rect l="l" t="t" r="r" b="b"/>
            <a:pathLst>
              <a:path w="6254300" h="1008112">
                <a:moveTo>
                  <a:pt x="0" y="0"/>
                </a:moveTo>
                <a:lnTo>
                  <a:pt x="5979024" y="0"/>
                </a:lnTo>
                <a:lnTo>
                  <a:pt x="6254300" y="1008112"/>
                </a:lnTo>
                <a:lnTo>
                  <a:pt x="275276" y="1008112"/>
                </a:lnTo>
                <a:close/>
              </a:path>
            </a:pathLst>
          </a:custGeom>
          <a:gradFill flip="none" rotWithShape="1">
            <a:gsLst>
              <a:gs pos="0">
                <a:srgbClr val="A8C476">
                  <a:shade val="67500"/>
                  <a:satMod val="115000"/>
                </a:srgbClr>
              </a:gs>
              <a:gs pos="5000">
                <a:srgbClr val="A8C476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5" name="矩形 4"/>
          <p:cNvSpPr/>
          <p:nvPr/>
        </p:nvSpPr>
        <p:spPr>
          <a:xfrm>
            <a:off x="2333625" y="2557198"/>
            <a:ext cx="6254750" cy="840052"/>
          </a:xfrm>
          <a:custGeom>
            <a:avLst/>
            <a:gdLst/>
            <a:ahLst/>
            <a:cxnLst/>
            <a:rect l="l" t="t" r="r" b="b"/>
            <a:pathLst>
              <a:path w="6254300" h="1008112">
                <a:moveTo>
                  <a:pt x="0" y="0"/>
                </a:moveTo>
                <a:lnTo>
                  <a:pt x="5979024" y="0"/>
                </a:lnTo>
                <a:lnTo>
                  <a:pt x="6254300" y="1008112"/>
                </a:lnTo>
                <a:lnTo>
                  <a:pt x="275276" y="1008112"/>
                </a:lnTo>
                <a:close/>
              </a:path>
            </a:pathLst>
          </a:custGeom>
          <a:gradFill flip="none" rotWithShape="1">
            <a:gsLst>
              <a:gs pos="0">
                <a:srgbClr val="BE8246">
                  <a:shade val="67500"/>
                  <a:satMod val="115000"/>
                </a:srgbClr>
              </a:gs>
              <a:gs pos="9000">
                <a:srgbClr val="BE8246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6" name="矩形 5"/>
          <p:cNvSpPr/>
          <p:nvPr/>
        </p:nvSpPr>
        <p:spPr>
          <a:xfrm>
            <a:off x="2608263" y="3397250"/>
            <a:ext cx="6254750" cy="840053"/>
          </a:xfrm>
          <a:custGeom>
            <a:avLst/>
            <a:gdLst/>
            <a:ahLst/>
            <a:cxnLst/>
            <a:rect l="l" t="t" r="r" b="b"/>
            <a:pathLst>
              <a:path w="6254299" h="1008112">
                <a:moveTo>
                  <a:pt x="0" y="0"/>
                </a:moveTo>
                <a:lnTo>
                  <a:pt x="5979023" y="0"/>
                </a:lnTo>
                <a:lnTo>
                  <a:pt x="6254299" y="1008112"/>
                </a:lnTo>
                <a:lnTo>
                  <a:pt x="275276" y="1008112"/>
                </a:lnTo>
                <a:close/>
              </a:path>
            </a:pathLst>
          </a:custGeom>
          <a:gradFill flip="none" rotWithShape="1">
            <a:gsLst>
              <a:gs pos="0">
                <a:srgbClr val="723E30">
                  <a:shade val="67500"/>
                  <a:satMod val="115000"/>
                </a:srgbClr>
              </a:gs>
              <a:gs pos="9000">
                <a:srgbClr val="723E3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7" name="矩形 1"/>
          <p:cNvSpPr/>
          <p:nvPr/>
        </p:nvSpPr>
        <p:spPr>
          <a:xfrm>
            <a:off x="1778006" y="877094"/>
            <a:ext cx="6253163" cy="840052"/>
          </a:xfrm>
          <a:custGeom>
            <a:avLst/>
            <a:gdLst/>
            <a:ahLst/>
            <a:cxnLst/>
            <a:rect l="l" t="t" r="r" b="b"/>
            <a:pathLst>
              <a:path w="6254300" h="1008112">
                <a:moveTo>
                  <a:pt x="0" y="0"/>
                </a:moveTo>
                <a:lnTo>
                  <a:pt x="5979023" y="0"/>
                </a:lnTo>
                <a:lnTo>
                  <a:pt x="6254300" y="1008112"/>
                </a:lnTo>
                <a:lnTo>
                  <a:pt x="275276" y="1008112"/>
                </a:lnTo>
                <a:close/>
              </a:path>
            </a:pathLst>
          </a:custGeom>
          <a:gradFill flip="none" rotWithShape="1">
            <a:gsLst>
              <a:gs pos="0">
                <a:srgbClr val="CCC462">
                  <a:shade val="67500"/>
                  <a:satMod val="115000"/>
                </a:srgbClr>
              </a:gs>
              <a:gs pos="7000">
                <a:srgbClr val="CCC462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grpSp>
        <p:nvGrpSpPr>
          <p:cNvPr id="38922" name="组合 47"/>
          <p:cNvGrpSpPr>
            <a:grpSpLocks/>
          </p:cNvGrpSpPr>
          <p:nvPr/>
        </p:nvGrpSpPr>
        <p:grpSpPr bwMode="auto">
          <a:xfrm rot="9878743">
            <a:off x="8166100" y="181243"/>
            <a:ext cx="122238" cy="4619625"/>
            <a:chOff x="1601672" y="-1115424"/>
            <a:chExt cx="82831" cy="9144000"/>
          </a:xfrm>
        </p:grpSpPr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rgbClr val="F7964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5400000">
              <a:off x="-2924966" y="3419107"/>
              <a:ext cx="9144000" cy="74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矩形 49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75000"/>
                    <a:lumOff val="2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8923" name="组合 50"/>
          <p:cNvGrpSpPr>
            <a:grpSpLocks/>
          </p:cNvGrpSpPr>
          <p:nvPr/>
        </p:nvGrpSpPr>
        <p:grpSpPr bwMode="auto">
          <a:xfrm rot="9878743">
            <a:off x="2584450" y="306919"/>
            <a:ext cx="122238" cy="4618303"/>
            <a:chOff x="1601672" y="-1115424"/>
            <a:chExt cx="82831" cy="9144000"/>
          </a:xfrm>
        </p:grpSpPr>
        <p:pic>
          <p:nvPicPr>
            <p:cNvPr id="5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F7964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5400000">
              <a:off x="-2924966" y="3419107"/>
              <a:ext cx="9144000" cy="74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矩形 52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75000"/>
                    <a:lumOff val="2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8924" name="组合 53"/>
          <p:cNvGrpSpPr>
            <a:grpSpLocks/>
          </p:cNvGrpSpPr>
          <p:nvPr/>
        </p:nvGrpSpPr>
        <p:grpSpPr bwMode="auto">
          <a:xfrm rot="9878743" flipH="1" flipV="1">
            <a:off x="3516321" y="150814"/>
            <a:ext cx="142875" cy="4618303"/>
            <a:chOff x="1601672" y="-1115426"/>
            <a:chExt cx="96571" cy="9144000"/>
          </a:xfrm>
        </p:grpSpPr>
        <p:pic>
          <p:nvPicPr>
            <p:cNvPr id="5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rgbClr val="F7964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5400000">
              <a:off x="-2918095" y="3412236"/>
              <a:ext cx="9144000" cy="88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矩形 55"/>
            <p:cNvSpPr/>
            <p:nvPr/>
          </p:nvSpPr>
          <p:spPr>
            <a:xfrm rot="5400000">
              <a:off x="-2127855" y="3519834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75000"/>
                    <a:lumOff val="2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 rot="20671828">
            <a:off x="2659068" y="238125"/>
            <a:ext cx="858837" cy="444764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63794" y="730250"/>
            <a:ext cx="815975" cy="10525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8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lack" pitchFamily="34" charset="0"/>
                <a:ea typeface="微软雅黑" pitchFamily="34" charset="-122"/>
                <a:cs typeface="Calibri" pitchFamily="34" charset="0"/>
              </a:rPr>
              <a:t>1</a:t>
            </a:r>
            <a:endParaRPr kumimoji="0" lang="en-US" altLang="zh-CN" sz="48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 Black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79715" y="1615284"/>
            <a:ext cx="815975" cy="10525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8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lack" pitchFamily="34" charset="0"/>
                <a:ea typeface="微软雅黑" pitchFamily="34" charset="-122"/>
                <a:cs typeface="Calibri" pitchFamily="34" charset="0"/>
              </a:rPr>
              <a:t>2</a:t>
            </a:r>
            <a:endParaRPr kumimoji="0" lang="en-US" altLang="zh-CN" sz="48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 Black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67053" y="2463271"/>
            <a:ext cx="815975" cy="10525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8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lack" pitchFamily="34" charset="0"/>
                <a:ea typeface="微软雅黑" pitchFamily="34" charset="-122"/>
                <a:cs typeface="Calibri" pitchFamily="34" charset="0"/>
              </a:rPr>
              <a:t>3</a:t>
            </a:r>
            <a:endParaRPr kumimoji="0" lang="en-US" altLang="zh-CN" sz="48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 Black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28990" y="3290095"/>
            <a:ext cx="815975" cy="10525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8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lack" pitchFamily="34" charset="0"/>
                <a:ea typeface="微软雅黑" pitchFamily="34" charset="-122"/>
                <a:cs typeface="Calibri" pitchFamily="34" charset="0"/>
              </a:rPr>
              <a:t>4</a:t>
            </a:r>
            <a:endParaRPr kumimoji="0" lang="en-US" altLang="zh-CN" sz="48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 Black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2263790" y="1669521"/>
            <a:ext cx="1120775" cy="60854"/>
          </a:xfrm>
          <a:prstGeom prst="ellipse">
            <a:avLst/>
          </a:prstGeom>
          <a:gradFill rotWithShape="1">
            <a:gsLst>
              <a:gs pos="0">
                <a:sysClr val="window" lastClr="FFFFFF">
                  <a:lumMod val="6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kern="0">
              <a:solidFill>
                <a:sysClr val="windowText" lastClr="000000"/>
              </a:solidFill>
              <a:ea typeface="宋体"/>
            </a:endParaRPr>
          </a:p>
        </p:txBody>
      </p:sp>
      <p:sp>
        <p:nvSpPr>
          <p:cNvPr id="67" name="Oval 65"/>
          <p:cNvSpPr>
            <a:spLocks noChangeArrowheads="1"/>
          </p:cNvSpPr>
          <p:nvPr/>
        </p:nvSpPr>
        <p:spPr bwMode="auto">
          <a:xfrm>
            <a:off x="2516203" y="2506935"/>
            <a:ext cx="1120775" cy="59531"/>
          </a:xfrm>
          <a:prstGeom prst="ellipse">
            <a:avLst/>
          </a:prstGeom>
          <a:gradFill rotWithShape="1">
            <a:gsLst>
              <a:gs pos="0">
                <a:sysClr val="window" lastClr="FFFFFF">
                  <a:lumMod val="6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kern="0">
              <a:solidFill>
                <a:sysClr val="windowText" lastClr="000000"/>
              </a:solidFill>
              <a:ea typeface="宋体"/>
            </a:endParaRPr>
          </a:p>
        </p:txBody>
      </p:sp>
      <p:sp>
        <p:nvSpPr>
          <p:cNvPr id="68" name="Oval 65"/>
          <p:cNvSpPr>
            <a:spLocks noChangeArrowheads="1"/>
          </p:cNvSpPr>
          <p:nvPr/>
        </p:nvSpPr>
        <p:spPr bwMode="auto">
          <a:xfrm>
            <a:off x="2894013" y="3397250"/>
            <a:ext cx="1122362" cy="59532"/>
          </a:xfrm>
          <a:prstGeom prst="ellipse">
            <a:avLst/>
          </a:prstGeom>
          <a:gradFill rotWithShape="1">
            <a:gsLst>
              <a:gs pos="0">
                <a:sysClr val="window" lastClr="FFFFFF">
                  <a:lumMod val="6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kern="0">
              <a:solidFill>
                <a:sysClr val="windowText" lastClr="000000"/>
              </a:solidFill>
              <a:ea typeface="宋体"/>
            </a:endParaRPr>
          </a:p>
        </p:txBody>
      </p:sp>
      <p:sp>
        <p:nvSpPr>
          <p:cNvPr id="48" name="TextBox 58"/>
          <p:cNvSpPr txBox="1"/>
          <p:nvPr/>
        </p:nvSpPr>
        <p:spPr>
          <a:xfrm>
            <a:off x="761079" y="1783370"/>
            <a:ext cx="18471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醫護</a:t>
            </a:r>
            <a:r>
              <a:rPr lang="zh-TW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加薪條款</a:t>
            </a:r>
            <a:endParaRPr lang="zh-TW" altLang="en-US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59184" y="101266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董監事會治理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53139" y="255976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b="1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醫療公益責任</a:t>
            </a:r>
            <a:endParaRPr lang="zh-TW" altLang="en-US" sz="2000" b="1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041745" y="342701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財務監督機制</a:t>
            </a:r>
            <a:endParaRPr lang="zh-TW" altLang="en-US" sz="20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9" name="TextBox 69"/>
          <p:cNvSpPr txBox="1"/>
          <p:nvPr/>
        </p:nvSpPr>
        <p:spPr>
          <a:xfrm>
            <a:off x="3613249" y="1705378"/>
            <a:ext cx="4355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u="sng" dirty="0" smtClean="0">
                <a:latin typeface="標楷體" pitchFamily="65" charset="-120"/>
                <a:ea typeface="標楷體" pitchFamily="65" charset="-120"/>
              </a:rPr>
              <a:t>設</a:t>
            </a:r>
            <a:r>
              <a:rPr lang="en-US" altLang="zh-TW" sz="1600" u="sng" dirty="0" smtClean="0">
                <a:latin typeface="標楷體" pitchFamily="65" charset="-120"/>
                <a:ea typeface="標楷體" pitchFamily="65" charset="-120"/>
              </a:rPr>
              <a:t>&lt;</a:t>
            </a:r>
            <a:r>
              <a:rPr lang="zh-TW" altLang="zh-TW" sz="1600" u="sng" dirty="0" smtClean="0">
                <a:latin typeface="標楷體" pitchFamily="65" charset="-120"/>
                <a:ea typeface="標楷體" pitchFamily="65" charset="-120"/>
              </a:rPr>
              <a:t>薪資</a:t>
            </a:r>
            <a:r>
              <a:rPr lang="zh-TW" altLang="zh-TW" sz="1600" u="sng" dirty="0">
                <a:latin typeface="標楷體" pitchFamily="65" charset="-120"/>
                <a:ea typeface="標楷體" pitchFamily="65" charset="-120"/>
              </a:rPr>
              <a:t>報酬</a:t>
            </a:r>
            <a:r>
              <a:rPr lang="zh-TW" altLang="zh-TW" sz="1600" u="sng" dirty="0" smtClean="0">
                <a:latin typeface="標楷體" pitchFamily="65" charset="-120"/>
                <a:ea typeface="標楷體" pitchFamily="65" charset="-120"/>
              </a:rPr>
              <a:t>委員會</a:t>
            </a:r>
            <a:r>
              <a:rPr lang="en-US" altLang="zh-TW" sz="1600" u="sng" dirty="0" smtClean="0">
                <a:latin typeface="標楷體" pitchFamily="65" charset="-120"/>
                <a:ea typeface="標楷體" pitchFamily="65" charset="-120"/>
              </a:rPr>
              <a:t>&gt;</a:t>
            </a:r>
            <a:r>
              <a:rPr lang="zh-TW" altLang="zh-TW" sz="1600" u="sng" dirty="0" smtClean="0">
                <a:latin typeface="標楷體" pitchFamily="65" charset="-120"/>
                <a:ea typeface="標楷體" pitchFamily="65" charset="-120"/>
              </a:rPr>
              <a:t>審議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年度收入結餘應優先提升員工待遇及補充短缺人力事宜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600" u="sng" dirty="0" smtClean="0">
                <a:latin typeface="標楷體" pitchFamily="65" charset="-120"/>
                <a:ea typeface="標楷體" pitchFamily="65" charset="-120"/>
              </a:rPr>
              <a:t>並</a:t>
            </a:r>
            <a:r>
              <a:rPr lang="zh-TW" altLang="zh-TW" sz="1600" u="sng" dirty="0" smtClean="0">
                <a:latin typeface="標楷體" pitchFamily="65" charset="-120"/>
                <a:ea typeface="標楷體" pitchFamily="65" charset="-120"/>
              </a:rPr>
              <a:t>報</a:t>
            </a:r>
            <a:r>
              <a:rPr lang="zh-TW" altLang="zh-TW" sz="1600" u="sng" dirty="0">
                <a:latin typeface="標楷體" pitchFamily="65" charset="-120"/>
                <a:ea typeface="標楷體" pitchFamily="65" charset="-120"/>
              </a:rPr>
              <a:t>主管機關核備</a:t>
            </a:r>
            <a:r>
              <a:rPr lang="zh-TW" altLang="zh-TW" sz="1600" dirty="0"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CN" sz="1600" kern="0" dirty="0">
              <a:solidFill>
                <a:sysClr val="window" lastClr="FFFFFF"/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80" name="TextBox 69"/>
          <p:cNvSpPr txBox="1"/>
          <p:nvPr/>
        </p:nvSpPr>
        <p:spPr>
          <a:xfrm>
            <a:off x="3823975" y="2530565"/>
            <a:ext cx="44377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u="sng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社區或社會公正人士</a:t>
            </a:r>
            <a:r>
              <a:rPr lang="zh-TW" altLang="zh-TW" sz="1600" b="1" u="sng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董事組成</a:t>
            </a:r>
            <a:r>
              <a:rPr lang="en-US" altLang="zh-TW" sz="1600" b="1" u="sng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&lt;</a:t>
            </a:r>
            <a:r>
              <a:rPr lang="zh-TW" altLang="zh-TW" sz="1600" b="1" u="sng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公益委員會</a:t>
            </a:r>
            <a:r>
              <a:rPr lang="en-US" altLang="zh-TW" sz="1600" b="1" u="sng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&gt;</a:t>
            </a:r>
            <a:r>
              <a:rPr lang="zh-TW" altLang="zh-TW" sz="1600" b="1" u="sng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，並上網</a:t>
            </a:r>
            <a:r>
              <a:rPr lang="zh-TW" altLang="zh-TW" sz="1600" b="1" u="sng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公布辦理醫療</a:t>
            </a:r>
            <a:r>
              <a:rPr lang="zh-TW" altLang="zh-TW" sz="1600" b="1" u="sng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公益成果</a:t>
            </a:r>
            <a:r>
              <a:rPr lang="zh-TW" altLang="zh-TW" sz="1600" b="1" u="sng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、醫療費用減免或補助</a:t>
            </a:r>
            <a:r>
              <a:rPr lang="zh-TW" altLang="zh-TW" sz="1600" b="1" u="sng" dirty="0" smtClean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標準</a:t>
            </a:r>
            <a:endParaRPr lang="en-US" altLang="zh-CN" sz="1600" b="1" u="sng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78207" y="887805"/>
            <a:ext cx="3714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latin typeface="+mn-lt"/>
                <a:ea typeface="標楷體" pitchFamily="65" charset="-120"/>
              </a:rPr>
              <a:t>1.</a:t>
            </a:r>
            <a:r>
              <a:rPr lang="zh-TW" altLang="en-US" sz="1600" dirty="0">
                <a:latin typeface="+mn-lt"/>
                <a:ea typeface="標楷體" pitchFamily="65" charset="-120"/>
              </a:rPr>
              <a:t>派公益監察人</a:t>
            </a:r>
            <a:endParaRPr lang="en-US" altLang="zh-TW" sz="1600" dirty="0">
              <a:latin typeface="+mn-lt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latin typeface="+mn-lt"/>
                <a:ea typeface="標楷體" pitchFamily="65" charset="-120"/>
              </a:rPr>
              <a:t>2</a:t>
            </a:r>
            <a:r>
              <a:rPr lang="en-US" altLang="zh-TW" sz="1600" dirty="0" smtClean="0">
                <a:latin typeface="+mn-lt"/>
                <a:ea typeface="標楷體" pitchFamily="65" charset="-120"/>
              </a:rPr>
              <a:t>.</a:t>
            </a:r>
            <a:r>
              <a:rPr lang="zh-TW" altLang="en-US" sz="1600" dirty="0" smtClean="0">
                <a:latin typeface="+mn-lt"/>
                <a:ea typeface="標楷體" pitchFamily="65" charset="-120"/>
              </a:rPr>
              <a:t>明定票選</a:t>
            </a:r>
            <a:r>
              <a:rPr lang="zh-TW" altLang="en-US" sz="1600" dirty="0">
                <a:latin typeface="+mn-lt"/>
                <a:ea typeface="標楷體" pitchFamily="65" charset="-120"/>
              </a:rPr>
              <a:t>非主管之員工董事</a:t>
            </a:r>
            <a:endParaRPr lang="en-US" altLang="zh-TW" sz="1600" dirty="0">
              <a:latin typeface="+mn-lt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latin typeface="+mn-lt"/>
                <a:ea typeface="標楷體" pitchFamily="65" charset="-120"/>
              </a:rPr>
              <a:t>3</a:t>
            </a:r>
            <a:r>
              <a:rPr lang="en-US" altLang="zh-TW" sz="1600" dirty="0" smtClean="0">
                <a:latin typeface="+mn-lt"/>
                <a:ea typeface="標楷體" pitchFamily="65" charset="-120"/>
              </a:rPr>
              <a:t>.</a:t>
            </a:r>
            <a:r>
              <a:rPr lang="zh-TW" altLang="en-US" sz="1600" dirty="0" smtClean="0">
                <a:latin typeface="+mn-lt"/>
                <a:ea typeface="標楷體" pitchFamily="65" charset="-120"/>
              </a:rPr>
              <a:t> </a:t>
            </a:r>
            <a:r>
              <a:rPr lang="zh-TW" altLang="en-US" sz="1600" u="sng" dirty="0" smtClean="0">
                <a:latin typeface="+mn-lt"/>
                <a:ea typeface="標楷體" pitchFamily="65" charset="-120"/>
              </a:rPr>
              <a:t>非醫界的社區</a:t>
            </a:r>
            <a:r>
              <a:rPr lang="zh-TW" altLang="en-US" sz="1600" dirty="0" smtClean="0">
                <a:latin typeface="+mn-lt"/>
                <a:ea typeface="標楷體" pitchFamily="65" charset="-120"/>
              </a:rPr>
              <a:t>或社會公正人士任董事</a:t>
            </a:r>
            <a:endParaRPr lang="en-US" altLang="zh-TW" sz="1600" dirty="0">
              <a:latin typeface="+mn-lt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24125" y="3406624"/>
            <a:ext cx="4464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rgbClr val="FFFF00"/>
                </a:solidFill>
                <a:latin typeface="+mn-lt"/>
                <a:ea typeface="標楷體" pitchFamily="65" charset="-120"/>
              </a:rPr>
              <a:t>1</a:t>
            </a:r>
            <a:r>
              <a:rPr lang="en-US" altLang="zh-TW" sz="1600" dirty="0" smtClean="0">
                <a:solidFill>
                  <a:srgbClr val="FFFF00"/>
                </a:solidFill>
                <a:latin typeface="+mn-lt"/>
                <a:ea typeface="標楷體" pitchFamily="65" charset="-120"/>
              </a:rPr>
              <a:t>.</a:t>
            </a:r>
            <a:r>
              <a:rPr lang="zh-TW" altLang="en-US" sz="1600" dirty="0">
                <a:solidFill>
                  <a:srgbClr val="FFFF00"/>
                </a:solidFill>
                <a:ea typeface="標楷體" pitchFamily="65" charset="-120"/>
              </a:rPr>
              <a:t>對外鉅額捐款應先經核准，</a:t>
            </a:r>
            <a:r>
              <a:rPr lang="zh-TW" altLang="en-US" sz="1600" u="sng" dirty="0">
                <a:solidFill>
                  <a:srgbClr val="FFFF00"/>
                </a:solidFill>
                <a:ea typeface="標楷體" pitchFamily="65" charset="-120"/>
              </a:rPr>
              <a:t>並公開審核理由</a:t>
            </a:r>
            <a:endParaRPr lang="en-US" altLang="zh-TW" sz="1600" u="sng" dirty="0">
              <a:solidFill>
                <a:srgbClr val="FFFF00"/>
              </a:solidFill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 smtClean="0">
                <a:solidFill>
                  <a:srgbClr val="FFFF00"/>
                </a:solidFill>
                <a:latin typeface="+mn-lt"/>
                <a:ea typeface="標楷體" pitchFamily="65" charset="-120"/>
              </a:rPr>
              <a:t>2.</a:t>
            </a:r>
            <a:r>
              <a:rPr lang="zh-TW" altLang="en-US" sz="1600" u="sng" dirty="0" smtClean="0">
                <a:solidFill>
                  <a:srgbClr val="FFFF00"/>
                </a:solidFill>
                <a:latin typeface="+mn-lt"/>
                <a:ea typeface="標楷體" pitchFamily="65" charset="-120"/>
              </a:rPr>
              <a:t>終結</a:t>
            </a:r>
            <a:r>
              <a:rPr lang="zh-TW" altLang="en-US" sz="1600" u="sng" dirty="0">
                <a:solidFill>
                  <a:srgbClr val="FFFF00"/>
                </a:solidFill>
                <a:latin typeface="+mn-lt"/>
                <a:ea typeface="標楷體" pitchFamily="65" charset="-120"/>
              </a:rPr>
              <a:t>母企業當萬年包租公</a:t>
            </a:r>
            <a:r>
              <a:rPr lang="en-US" altLang="zh-TW" sz="1600" u="sng" dirty="0">
                <a:solidFill>
                  <a:srgbClr val="FFFF00"/>
                </a:solidFill>
                <a:latin typeface="+mn-lt"/>
                <a:ea typeface="標楷體" pitchFamily="65" charset="-120"/>
              </a:rPr>
              <a:t>(</a:t>
            </a:r>
            <a:r>
              <a:rPr lang="zh-TW" altLang="en-US" sz="1600" u="sng" dirty="0">
                <a:solidFill>
                  <a:srgbClr val="FFFF00"/>
                </a:solidFill>
                <a:latin typeface="+mn-lt"/>
                <a:ea typeface="標楷體" pitchFamily="65" charset="-120"/>
              </a:rPr>
              <a:t>房舍自有</a:t>
            </a:r>
            <a:r>
              <a:rPr lang="en-US" altLang="zh-TW" sz="1600" u="sng" dirty="0">
                <a:solidFill>
                  <a:srgbClr val="FFFF00"/>
                </a:solidFill>
                <a:latin typeface="+mn-lt"/>
                <a:ea typeface="標楷體" pitchFamily="65" charset="-12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rgbClr val="FFFF00"/>
                </a:solidFill>
                <a:latin typeface="+mn-lt"/>
                <a:ea typeface="標楷體" pitchFamily="65" charset="-120"/>
              </a:rPr>
              <a:t>3.</a:t>
            </a:r>
            <a:r>
              <a:rPr lang="zh-TW" altLang="en-US" sz="1600" u="sng" dirty="0">
                <a:solidFill>
                  <a:srgbClr val="FFFF00"/>
                </a:solidFill>
                <a:latin typeface="+mn-lt"/>
                <a:ea typeface="標楷體" pitchFamily="65" charset="-120"/>
              </a:rPr>
              <a:t>立法讓財政部、健保署加入聯合查帳</a:t>
            </a:r>
            <a:endParaRPr lang="en-US" altLang="zh-TW" sz="1600" u="sng" dirty="0">
              <a:solidFill>
                <a:srgbClr val="FFFF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103" name="群組 102"/>
          <p:cNvGrpSpPr/>
          <p:nvPr/>
        </p:nvGrpSpPr>
        <p:grpSpPr>
          <a:xfrm rot="21134281">
            <a:off x="7222929" y="269613"/>
            <a:ext cx="1709648" cy="1298808"/>
            <a:chOff x="-1" y="1009496"/>
            <a:chExt cx="3291840" cy="2507287"/>
          </a:xfrm>
        </p:grpSpPr>
        <p:sp>
          <p:nvSpPr>
            <p:cNvPr id="104" name="圓角矩形 103"/>
            <p:cNvSpPr/>
            <p:nvPr/>
          </p:nvSpPr>
          <p:spPr>
            <a:xfrm>
              <a:off x="-1" y="1009496"/>
              <a:ext cx="3291840" cy="25072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圓角矩形 4"/>
            <p:cNvSpPr/>
            <p:nvPr/>
          </p:nvSpPr>
          <p:spPr>
            <a:xfrm>
              <a:off x="122396" y="1131892"/>
              <a:ext cx="3047048" cy="2262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altLang="zh-TW" sz="32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5.</a:t>
              </a:r>
              <a:r>
                <a:rPr lang="zh-TW" altLang="en-US" sz="32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罰則</a:t>
              </a:r>
              <a:endParaRPr lang="en-US" altLang="zh-TW" sz="3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不能只</a:t>
              </a:r>
              <a:r>
                <a:rPr lang="zh-TW" altLang="en-US" b="1" dirty="0" smtClean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靠</a:t>
              </a:r>
              <a:endParaRPr lang="en-US" altLang="zh-TW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dirty="0" smtClean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評鑑</a:t>
              </a:r>
              <a:r>
                <a:rPr lang="zh-TW" altLang="en-US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規定</a:t>
              </a:r>
            </a:p>
          </p:txBody>
        </p:sp>
      </p:grpSp>
      <p:sp>
        <p:nvSpPr>
          <p:cNvPr id="59" name="標題 1"/>
          <p:cNvSpPr txBox="1">
            <a:spLocks/>
          </p:cNvSpPr>
          <p:nvPr/>
        </p:nvSpPr>
        <p:spPr>
          <a:xfrm>
            <a:off x="3088486" y="530915"/>
            <a:ext cx="4075802" cy="3461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1600" b="1" dirty="0">
                <a:latin typeface="+mn-lt"/>
                <a:ea typeface="標楷體" pitchFamily="65" charset="-120"/>
                <a:cs typeface="+mn-cs"/>
              </a:rPr>
              <a:t>醫改會建議增列的</a:t>
            </a:r>
            <a:r>
              <a:rPr lang="zh-TW" altLang="en-US" sz="1600" b="1" dirty="0" smtClean="0">
                <a:latin typeface="+mn-lt"/>
                <a:ea typeface="標楷體" pitchFamily="65" charset="-120"/>
                <a:cs typeface="+mn-cs"/>
              </a:rPr>
              <a:t>條文</a:t>
            </a:r>
            <a:r>
              <a:rPr lang="en-US" altLang="zh-TW" sz="1600" b="1" dirty="0" smtClean="0">
                <a:latin typeface="+mn-lt"/>
                <a:ea typeface="標楷體" pitchFamily="65" charset="-120"/>
                <a:cs typeface="+mn-cs"/>
              </a:rPr>
              <a:t>(</a:t>
            </a:r>
            <a:r>
              <a:rPr lang="zh-TW" altLang="en-US" sz="1600" b="1" dirty="0" smtClean="0">
                <a:latin typeface="+mn-lt"/>
                <a:ea typeface="標楷體" pitchFamily="65" charset="-120"/>
                <a:cs typeface="+mn-cs"/>
              </a:rPr>
              <a:t>畫線為仍未採納者</a:t>
            </a:r>
            <a:r>
              <a:rPr lang="en-US" altLang="zh-TW" sz="1600" b="1" dirty="0" smtClean="0">
                <a:latin typeface="+mn-lt"/>
                <a:ea typeface="標楷體" pitchFamily="65" charset="-120"/>
                <a:cs typeface="+mn-cs"/>
              </a:rPr>
              <a:t>)</a:t>
            </a:r>
            <a:endParaRPr lang="zh-TW" altLang="en-US" sz="1600" b="1" dirty="0">
              <a:latin typeface="+mn-lt"/>
              <a:ea typeface="標楷體" pitchFamily="65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4DA4F-EDAF-4CB8-BC05-936DC4FA6B10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61" name="標題 1"/>
          <p:cNvSpPr txBox="1">
            <a:spLocks/>
          </p:cNvSpPr>
          <p:nvPr/>
        </p:nvSpPr>
        <p:spPr>
          <a:xfrm>
            <a:off x="3321245" y="4702518"/>
            <a:ext cx="6410126" cy="69235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醫院治理</a:t>
            </a:r>
            <a:r>
              <a:rPr lang="en-US" altLang="zh-TW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醫療法修法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5" name="Picture 3" descr="C:\Users\朱顯光\AppData\Local\Microsoft\Windows\Temporary Internet Files\Content.IE5\0GLGHB3T\uhr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12" y="4028142"/>
            <a:ext cx="1960127" cy="178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0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65"/>
          <p:cNvSpPr>
            <a:spLocks noChangeArrowheads="1"/>
          </p:cNvSpPr>
          <p:nvPr/>
        </p:nvSpPr>
        <p:spPr bwMode="auto">
          <a:xfrm rot="10800000" flipV="1">
            <a:off x="1340047" y="4297660"/>
            <a:ext cx="2520950" cy="314854"/>
          </a:xfrm>
          <a:prstGeom prst="ellipse">
            <a:avLst/>
          </a:prstGeom>
          <a:gradFill rotWithShape="1">
            <a:gsLst>
              <a:gs pos="0">
                <a:srgbClr val="7F7F7F"/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pic>
        <p:nvPicPr>
          <p:cNvPr id="28678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2586">
            <a:off x="1204920" y="1015440"/>
            <a:ext cx="3603171" cy="342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TextBox 30"/>
          <p:cNvSpPr txBox="1">
            <a:spLocks noChangeArrowheads="1"/>
          </p:cNvSpPr>
          <p:nvPr/>
        </p:nvSpPr>
        <p:spPr bwMode="auto">
          <a:xfrm rot="21299436">
            <a:off x="1547664" y="1356002"/>
            <a:ext cx="257512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54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</a:t>
            </a:r>
            <a:endParaRPr lang="en-US" altLang="zh-TW" sz="5400" b="1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algn="ctr" eaLnBrk="1" hangingPunct="1"/>
            <a:r>
              <a:rPr lang="zh-TW" altLang="en-US" sz="36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醫事人力</a:t>
            </a:r>
            <a:endParaRPr lang="en-US" altLang="zh-TW" sz="36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13" y="1489348"/>
            <a:ext cx="3264785" cy="21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1434</Words>
  <Application>Microsoft Office PowerPoint</Application>
  <PresentationFormat>如螢幕大小 (16:10)</PresentationFormat>
  <Paragraphs>169</Paragraphs>
  <Slides>21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21</vt:i4>
      </vt:variant>
    </vt:vector>
  </HeadingPairs>
  <TitlesOfParts>
    <vt:vector size="24" baseType="lpstr">
      <vt:lpstr>1_Office 佈景主題</vt:lpstr>
      <vt:lpstr>Office 佈景主題</vt:lpstr>
      <vt:lpstr>2_Office 佈景主題</vt:lpstr>
      <vt:lpstr>      醫改會 給新任衛福部長的建言 </vt:lpstr>
      <vt:lpstr>本次建言與報告之題綱</vt:lpstr>
      <vt:lpstr>蔡總統醫療政見  VS. 醫改會的主張</vt:lpstr>
      <vt:lpstr>     醫改願景(Vision)</vt:lpstr>
      <vt:lpstr>     醫院治理是根本改革</vt:lpstr>
      <vt:lpstr>PowerPoint 簡報</vt:lpstr>
      <vt:lpstr>PowerPoint 簡報</vt:lpstr>
      <vt:lpstr>PowerPoint 簡報</vt:lpstr>
      <vt:lpstr>PowerPoint 簡報</vt:lpstr>
      <vt:lpstr>醫事人力評鑑</vt:lpstr>
      <vt:lpstr>PowerPoint 簡報</vt:lpstr>
      <vt:lpstr>PowerPoint 簡報</vt:lpstr>
      <vt:lpstr>PowerPoint 簡報</vt:lpstr>
      <vt:lpstr>PowerPoint 簡報</vt:lpstr>
      <vt:lpstr>讓醫學中心回歸急重難症任務</vt:lpstr>
      <vt:lpstr>分級醫療/部分負擔調漲案</vt:lpstr>
      <vt:lpstr>PowerPoint 簡報</vt:lpstr>
      <vt:lpstr>三代健保</vt:lpstr>
      <vt:lpstr>PowerPoint 簡報</vt:lpstr>
      <vt:lpstr>PowerPoint 簡報</vt:lpstr>
      <vt:lpstr>謝謝聆聽，敬請指教與支持~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珮涵</dc:creator>
  <cp:lastModifiedBy>朱顯光</cp:lastModifiedBy>
  <cp:revision>159</cp:revision>
  <dcterms:created xsi:type="dcterms:W3CDTF">2016-06-04T03:32:37Z</dcterms:created>
  <dcterms:modified xsi:type="dcterms:W3CDTF">2017-02-17T05:13:05Z</dcterms:modified>
</cp:coreProperties>
</file>