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18" r:id="rId2"/>
    <p:sldId id="310" r:id="rId3"/>
    <p:sldId id="312" r:id="rId4"/>
    <p:sldId id="319" r:id="rId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287BAE7-F4EB-4D4F-B017-92A07A08F5B9}">
          <p14:sldIdLst>
            <p14:sldId id="318"/>
            <p14:sldId id="310"/>
            <p14:sldId id="312"/>
            <p14:sldId id="31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64"/>
    <a:srgbClr val="0000FF"/>
    <a:srgbClr val="008000"/>
    <a:srgbClr val="FF6464"/>
    <a:srgbClr val="FFFFB4"/>
    <a:srgbClr val="FFF5A5"/>
    <a:srgbClr val="FF8264"/>
    <a:srgbClr val="FFFFCC"/>
    <a:srgbClr val="3366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66" autoAdjust="0"/>
    <p:restoredTop sz="94531" autoAdjust="0"/>
  </p:normalViewPr>
  <p:slideViewPr>
    <p:cSldViewPr>
      <p:cViewPr varScale="1">
        <p:scale>
          <a:sx n="85" d="100"/>
          <a:sy n="85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24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62914848541734"/>
          <c:y val="8.6305819672290299E-2"/>
          <c:w val="0.79469821839718957"/>
          <c:h val="0.745413607777426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院內關懷不滿意度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工作表1!$A$2:$A$3</c:f>
              <c:strCache>
                <c:ptCount val="2"/>
                <c:pt idx="0">
                  <c:v>107年調查</c:v>
                </c:pt>
                <c:pt idx="1">
                  <c:v>104年調查</c:v>
                </c:pt>
              </c:strCache>
            </c:strRef>
          </c:cat>
          <c:val>
            <c:numRef>
              <c:f>工作表1!$B$2:$B$3</c:f>
              <c:numCache>
                <c:formatCode>0%</c:formatCode>
                <c:ptCount val="2"/>
                <c:pt idx="0">
                  <c:v>0.62</c:v>
                </c:pt>
                <c:pt idx="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B1-411F-9D49-80145CF305A4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接受院內關懷的比率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工作表1!$A$2:$A$3</c:f>
              <c:strCache>
                <c:ptCount val="2"/>
                <c:pt idx="0">
                  <c:v>107年調查</c:v>
                </c:pt>
                <c:pt idx="1">
                  <c:v>104年調查</c:v>
                </c:pt>
              </c:strCache>
            </c:strRef>
          </c:cat>
          <c:val>
            <c:numRef>
              <c:f>工作表1!$C$2:$C$3</c:f>
              <c:numCache>
                <c:formatCode>0%</c:formatCode>
                <c:ptCount val="2"/>
                <c:pt idx="0">
                  <c:v>0.18</c:v>
                </c:pt>
                <c:pt idx="1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B1-411F-9D49-80145CF30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716544"/>
        <c:axId val="146718080"/>
      </c:barChart>
      <c:catAx>
        <c:axId val="1467165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46718080"/>
        <c:crosses val="autoZero"/>
        <c:auto val="1"/>
        <c:lblAlgn val="ctr"/>
        <c:lblOffset val="100"/>
        <c:noMultiLvlLbl val="0"/>
      </c:catAx>
      <c:valAx>
        <c:axId val="14671808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146716544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9723383225618613"/>
          <c:y val="5.2399961943890537E-2"/>
          <c:w val="0.62434382290856572"/>
          <c:h val="7.9860308836978117E-2"/>
        </c:manualLayout>
      </c:layout>
      <c:overlay val="0"/>
      <c:txPr>
        <a:bodyPr/>
        <a:lstStyle/>
        <a:p>
          <a:pPr>
            <a:defRPr sz="1800"/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欄1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3C-4940-8897-E00F02F2BE9C}"/>
              </c:ext>
            </c:extLst>
          </c:dPt>
          <c:dPt>
            <c:idx val="1"/>
            <c:bubble3D val="0"/>
            <c:spPr>
              <a:solidFill>
                <a:srgbClr val="FF646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3C-4940-8897-E00F02F2BE9C}"/>
              </c:ext>
            </c:extLst>
          </c:dPt>
          <c:dLbls>
            <c:dLbl>
              <c:idx val="0"/>
              <c:layout>
                <c:manualLayout>
                  <c:x val="-0.14726941820588413"/>
                  <c:y val="0.112201047454947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3C-4940-8897-E00F02F2BE9C}"/>
                </c:ext>
              </c:extLst>
            </c:dLbl>
            <c:dLbl>
              <c:idx val="2"/>
              <c:layout>
                <c:manualLayout>
                  <c:x val="-5.4764003369231692E-2"/>
                  <c:y val="6.3754056332797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3C-4940-8897-E00F02F2BE9C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工作表1!$A$2:$A$3</c:f>
              <c:strCache>
                <c:ptCount val="2"/>
                <c:pt idx="0">
                  <c:v>有</c:v>
                </c:pt>
                <c:pt idx="1">
                  <c:v>沒有</c:v>
                </c:pt>
              </c:strCache>
            </c:strRef>
          </c:cat>
          <c:val>
            <c:numRef>
              <c:f>工作表1!$B$2:$B$3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B3C-4940-8897-E00F02F2B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7.5257505565248781E-2"/>
          <c:y val="1.8205130692713232E-3"/>
          <c:w val="0.14918747367787738"/>
          <c:h val="0.222714245328632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欄1</c:v>
                </c:pt>
              </c:strCache>
            </c:strRef>
          </c:tx>
          <c:spPr>
            <a:solidFill>
              <a:srgbClr val="92D050"/>
            </a:solidFill>
          </c:spPr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31-4F12-B634-B57F04CCD3A8}"/>
              </c:ext>
            </c:extLst>
          </c:dPt>
          <c:dPt>
            <c:idx val="2"/>
            <c:bubble3D val="0"/>
            <c:spPr>
              <a:solidFill>
                <a:srgbClr val="FF646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31-4F12-B634-B57F04CCD3A8}"/>
              </c:ext>
            </c:extLst>
          </c:dPt>
          <c:dLbls>
            <c:dLbl>
              <c:idx val="0"/>
              <c:layout>
                <c:manualLayout>
                  <c:x val="-8.2258215962441317E-2"/>
                  <c:y val="6.24856770833333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31-4F12-B634-B57F04CCD3A8}"/>
                </c:ext>
              </c:extLst>
            </c:dLbl>
            <c:dLbl>
              <c:idx val="1"/>
              <c:layout>
                <c:manualLayout>
                  <c:x val="-0.13981748826291079"/>
                  <c:y val="-7.45039062500000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31-4F12-B634-B57F04CCD3A8}"/>
                </c:ext>
              </c:extLst>
            </c:dLbl>
            <c:dLbl>
              <c:idx val="2"/>
              <c:layout>
                <c:manualLayout>
                  <c:x val="0.18985426447574336"/>
                  <c:y val="-0.119599392361111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31-4F12-B634-B57F04CCD3A8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工作表1!$A$2:$A$4</c:f>
              <c:strCache>
                <c:ptCount val="3"/>
                <c:pt idx="0">
                  <c:v>滿意</c:v>
                </c:pt>
                <c:pt idx="1">
                  <c:v>普通</c:v>
                </c:pt>
                <c:pt idx="2">
                  <c:v>不滿意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0.13</c:v>
                </c:pt>
                <c:pt idx="1">
                  <c:v>0.3</c:v>
                </c:pt>
                <c:pt idx="2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D31-4F12-B634-B57F04CCD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7.5257505565248781E-2"/>
          <c:y val="1.8205130692713232E-3"/>
          <c:w val="0.14918747367787738"/>
          <c:h val="0.222714245328632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20-4B45-9449-7A189D199A82}"/>
              </c:ext>
            </c:extLst>
          </c:dPt>
          <c:dLbls>
            <c:dLbl>
              <c:idx val="0"/>
              <c:layout>
                <c:manualLayout>
                  <c:x val="-0.1434456649120332"/>
                  <c:y val="2.9394882050142578E-3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20-4B45-9449-7A189D199A82}"/>
                </c:ext>
              </c:extLst>
            </c:dLbl>
            <c:dLbl>
              <c:idx val="1"/>
              <c:layout>
                <c:manualLayout>
                  <c:x val="-0.17272029040428488"/>
                  <c:y val="-1.7636929230085547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20-4B45-9449-7A189D199A8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工作表1!$A$2:$A$3</c:f>
              <c:strCache>
                <c:ptCount val="2"/>
                <c:pt idx="0">
                  <c:v>完全沒聽過多元雙向試辦計畫</c:v>
                </c:pt>
                <c:pt idx="1">
                  <c:v>不知道是否有送專業評析鑑定</c:v>
                </c:pt>
              </c:strCache>
            </c:strRef>
          </c:cat>
          <c:val>
            <c:numRef>
              <c:f>工作表1!$B$2:$B$3</c:f>
              <c:numCache>
                <c:formatCode>0%</c:formatCode>
                <c:ptCount val="2"/>
                <c:pt idx="0">
                  <c:v>0.71</c:v>
                </c:pt>
                <c:pt idx="1">
                  <c:v>0.77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20-4B45-9449-7A189D199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782336"/>
        <c:axId val="150783872"/>
      </c:barChart>
      <c:catAx>
        <c:axId val="150782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150783872"/>
        <c:crosses val="autoZero"/>
        <c:auto val="1"/>
        <c:lblAlgn val="ctr"/>
        <c:lblOffset val="100"/>
        <c:noMultiLvlLbl val="0"/>
      </c:catAx>
      <c:valAx>
        <c:axId val="150783872"/>
        <c:scaling>
          <c:orientation val="minMax"/>
          <c:max val="1"/>
          <c:min val="0.5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50782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95B81-C622-48CF-B70B-4A8B94ACA2BA}" type="datetimeFigureOut">
              <a:rPr lang="zh-TW" altLang="en-US" smtClean="0"/>
              <a:t>2018/5/18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3A9DE-22A5-4696-B463-E14DFA9841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79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E875-3A3C-467E-B359-3D08039C9E8B}" type="datetimeFigureOut">
              <a:rPr lang="zh-TW" altLang="en-US" smtClean="0"/>
              <a:t>2018/5/18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076D4-03D3-47AC-9F4A-C91DE067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68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Study population</a:t>
            </a:r>
            <a:r>
              <a:rPr lang="zh-TW" altLang="en-US" dirty="0"/>
              <a:t> 為</a:t>
            </a:r>
            <a:r>
              <a:rPr lang="en-US" altLang="zh-TW" dirty="0"/>
              <a:t>168(</a:t>
            </a:r>
            <a:r>
              <a:rPr lang="zh-TW" altLang="en-US" dirty="0"/>
              <a:t>西醫</a:t>
            </a:r>
            <a:r>
              <a:rPr lang="en-US" altLang="zh-TW" dirty="0"/>
              <a:t>)+2(</a:t>
            </a:r>
            <a:r>
              <a:rPr lang="zh-TW" altLang="en-US" dirty="0"/>
              <a:t>中醫</a:t>
            </a:r>
            <a:r>
              <a:rPr lang="en-US" altLang="zh-TW" dirty="0"/>
              <a:t>)+49(</a:t>
            </a:r>
            <a:r>
              <a:rPr lang="zh-TW" altLang="en-US" dirty="0"/>
              <a:t>牙醫</a:t>
            </a:r>
            <a:r>
              <a:rPr lang="en-US" altLang="zh-TW" dirty="0"/>
              <a:t>)=219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076D4-03D3-47AC-9F4A-C91DE067B37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82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66E1026C-0D65-47D6-9B71-991709FFBF30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30" r="1224"/>
          <a:stretch>
            <a:fillRect/>
          </a:stretch>
        </p:blipFill>
        <p:spPr bwMode="auto">
          <a:xfrm>
            <a:off x="-132523" y="-99392"/>
            <a:ext cx="9409046" cy="705678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7" name="標題 1"/>
          <p:cNvSpPr txBox="1">
            <a:spLocks/>
          </p:cNvSpPr>
          <p:nvPr/>
        </p:nvSpPr>
        <p:spPr bwMode="auto">
          <a:xfrm>
            <a:off x="539750" y="1124744"/>
            <a:ext cx="4675188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sz="3200" dirty="0">
                <a:solidFill>
                  <a:srgbClr val="FF0000"/>
                </a:solidFill>
              </a:rPr>
              <a:t>以人為本</a:t>
            </a:r>
            <a:r>
              <a:rPr lang="zh-TW" altLang="en-US" sz="3200" dirty="0">
                <a:solidFill>
                  <a:schemeClr val="tx1"/>
                </a:solidFill>
              </a:rPr>
              <a:t>的醫療改革</a:t>
            </a:r>
            <a:endParaRPr lang="zh-TW" altLang="en-US" sz="3200" dirty="0">
              <a:solidFill>
                <a:schemeClr val="tx1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66024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83254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8325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979E8AB7-4F08-4C4F-9522-EC521B69238A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6123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2482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6672851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標題，兩項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7430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30916196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itchFamily="18" charset="-120"/>
              </a:defRPr>
            </a:lvl1pPr>
          </a:lstStyle>
          <a:p>
            <a:fld id="{8F72E8CE-74D6-465F-8D83-BADD3F772573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itchFamily="18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9417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80021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9475957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val="18290731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latin typeface="+mj-ea"/>
                <a:ea typeface="+mj-ea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投影片編號版面配置區 7"/>
          <p:cNvSpPr>
            <a:spLocks noGrp="1"/>
          </p:cNvSpPr>
          <p:nvPr>
            <p:ph type="sldNum" sz="quarter" idx="10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1036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5769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5769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48E41107-1539-4582-8FD2-E8566E97E5AB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5559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30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30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B6BB739B-392F-4225-B148-161E1590569D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86419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04448" y="638132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23461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5408267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8484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F125B9F6-1A14-4FD5-A7FC-061FF233C435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8291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619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38599768-C516-49AD-8E8F-052297E7E19C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7218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2576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25" y="6534150"/>
            <a:ext cx="1071563" cy="323850"/>
          </a:xfrm>
          <a:prstGeom prst="rect">
            <a:avLst/>
          </a:prstGeom>
        </p:spPr>
        <p:txBody>
          <a:bodyPr/>
          <a:lstStyle>
            <a:lvl1pPr>
              <a:defRPr sz="1200">
                <a:ea typeface="新細明體" charset="-120"/>
              </a:defRPr>
            </a:lvl1pPr>
          </a:lstStyle>
          <a:p>
            <a:fld id="{51655819-D475-4912-84A6-3C67117D7108}" type="datetime1">
              <a:rPr lang="zh-CN" altLang="en-US" smtClean="0"/>
              <a:t>2018/5/18</a:t>
            </a:fld>
            <a:endParaRPr lang="zh-TW" altLang="en-US"/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25" y="5786438"/>
            <a:ext cx="447675" cy="3238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fld id="{109F9BD1-7106-44BA-BFF4-271BA929A1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3964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080422"/>
            <a:ext cx="9144000" cy="785812"/>
          </a:xfrm>
          <a:prstGeom prst="rect">
            <a:avLst/>
          </a:prstGeom>
          <a:solidFill>
            <a:srgbClr val="FFCAA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zh-TW" altLang="en-US">
              <a:latin typeface="Verdana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kumimoji="0" lang="zh-TW" altLang="zh-TW" sz="90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8" name="橢圓 7"/>
          <p:cNvSpPr>
            <a:spLocks noChangeArrowheads="1"/>
          </p:cNvSpPr>
          <p:nvPr/>
        </p:nvSpPr>
        <p:spPr bwMode="auto">
          <a:xfrm>
            <a:off x="323850" y="5994400"/>
            <a:ext cx="1008063" cy="8636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/>
          </a:p>
        </p:txBody>
      </p:sp>
      <p:pic>
        <p:nvPicPr>
          <p:cNvPr id="1029" name="圖片 6" descr="醫改會LOGO確定版-透明.png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5921375"/>
            <a:ext cx="10096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圖片 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6227763"/>
            <a:ext cx="55435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6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onstantia" pitchFamily="18" charset="0"/>
          <a:ea typeface="標楷體" pitchFamily="65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onstantia" pitchFamily="18" charset="0"/>
          <a:ea typeface="標楷體" pitchFamily="65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onstantia" pitchFamily="18" charset="0"/>
          <a:ea typeface="標楷體" pitchFamily="65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onstantia" pitchFamily="18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標楷體" pitchFamily="65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標楷體" pitchFamily="65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標楷體" pitchFamily="65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標楷體" pitchFamily="65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F9BD1-7106-44BA-BFF4-271BA929A1CD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en-US" altLang="zh-TW" dirty="0" smtClean="0"/>
              <a:t>1070521</a:t>
            </a:r>
            <a:r>
              <a:rPr lang="zh-TW" altLang="en-US" dirty="0" smtClean="0"/>
              <a:t>醫改會</a:t>
            </a:r>
            <a:r>
              <a:rPr lang="en-US" altLang="zh-TW" dirty="0" smtClean="0"/>
              <a:t>【</a:t>
            </a:r>
            <a:r>
              <a:rPr lang="zh-TW" altLang="en-US" dirty="0" smtClean="0"/>
              <a:t>政院版醫爭法 不爭氣</a:t>
            </a:r>
            <a:r>
              <a:rPr lang="en-US" altLang="zh-TW" dirty="0" smtClean="0"/>
              <a:t>】</a:t>
            </a:r>
            <a:r>
              <a:rPr lang="zh-TW" altLang="en-US" dirty="0" smtClean="0"/>
              <a:t>記者會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新聞稿</a:t>
            </a:r>
            <a:r>
              <a:rPr lang="zh-TW" altLang="en-US" dirty="0"/>
              <a:t>附件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9144000" cy="529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109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F9BD1-7106-44BA-BFF4-271BA929A1CD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088034"/>
            <a:ext cx="8229600" cy="1143000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rgbClr val="0000FF"/>
                </a:solidFill>
                <a:latin typeface="+mj-ea"/>
              </a:rPr>
              <a:t>接受到院內關懷的比率只增加</a:t>
            </a:r>
            <a:r>
              <a:rPr lang="en-US" altLang="zh-TW" b="1" dirty="0">
                <a:solidFill>
                  <a:srgbClr val="0000FF"/>
                </a:solidFill>
                <a:latin typeface="+mj-ea"/>
              </a:rPr>
              <a:t>1%</a:t>
            </a:r>
            <a:r>
              <a:rPr lang="en-US" altLang="zh-TW" b="1" dirty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+mj-ea"/>
              </a:rPr>
            </a:br>
            <a:r>
              <a:rPr lang="zh-TW" altLang="en-US" b="1" dirty="0">
                <a:solidFill>
                  <a:srgbClr val="FF0000"/>
                </a:solidFill>
                <a:latin typeface="+mj-ea"/>
              </a:rPr>
              <a:t>對院內關懷的不滿度卻飆升</a:t>
            </a:r>
            <a:r>
              <a:rPr lang="en-US" altLang="zh-TW" b="1" dirty="0">
                <a:solidFill>
                  <a:srgbClr val="FF0000"/>
                </a:solidFill>
                <a:latin typeface="+mj-ea"/>
              </a:rPr>
              <a:t>12%</a:t>
            </a:r>
            <a:br>
              <a:rPr lang="en-US" altLang="zh-TW" b="1" dirty="0">
                <a:solidFill>
                  <a:srgbClr val="FF0000"/>
                </a:solidFill>
                <a:latin typeface="+mj-ea"/>
              </a:rPr>
            </a:br>
            <a:endParaRPr lang="zh-TW" altLang="en-US" b="1" dirty="0">
              <a:solidFill>
                <a:srgbClr val="FF0000"/>
              </a:solidFill>
              <a:latin typeface="+mj-ea"/>
            </a:endParaRPr>
          </a:p>
        </p:txBody>
      </p:sp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val="2107439345"/>
              </p:ext>
            </p:extLst>
          </p:nvPr>
        </p:nvGraphicFramePr>
        <p:xfrm>
          <a:off x="323528" y="1988840"/>
          <a:ext cx="8352928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EEE65C1C-11A2-48A1-8D7D-E2728DCBB4F6}"/>
              </a:ext>
            </a:extLst>
          </p:cNvPr>
          <p:cNvSpPr txBox="1"/>
          <p:nvPr/>
        </p:nvSpPr>
        <p:spPr>
          <a:xfrm>
            <a:off x="6632193" y="2780928"/>
            <a:ext cx="2336902" cy="163121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892175" indent="-892175">
              <a:lnSpc>
                <a:spcPts val="2000"/>
              </a:lnSpc>
            </a:pPr>
            <a:r>
              <a:rPr lang="zh-TW" altLang="en-US" sz="1200" dirty="0"/>
              <a:t>調查對象：</a:t>
            </a:r>
            <a:r>
              <a:rPr lang="en-US" altLang="zh-TW" sz="1200" dirty="0"/>
              <a:t>106</a:t>
            </a:r>
            <a:r>
              <a:rPr lang="zh-TW" altLang="en-US" sz="1200" dirty="0"/>
              <a:t>年向醫改會求助之死亡或傷害醫糾個案家屬</a:t>
            </a:r>
            <a:r>
              <a:rPr lang="en-US" altLang="zh-TW" sz="1200" dirty="0"/>
              <a:t>(n=119</a:t>
            </a:r>
            <a:r>
              <a:rPr lang="zh-TW" altLang="en-US" sz="1200" dirty="0"/>
              <a:t>，回覆率</a:t>
            </a:r>
            <a:r>
              <a:rPr lang="en-US" altLang="zh-TW" sz="1200" dirty="0"/>
              <a:t>54%)</a:t>
            </a:r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200" dirty="0"/>
              <a:t>調查方式：電話追蹤訪談</a:t>
            </a:r>
            <a:endParaRPr lang="en-US" altLang="zh-TW" sz="12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200" dirty="0"/>
              <a:t>調查時間：</a:t>
            </a:r>
            <a:r>
              <a:rPr lang="en-US" altLang="zh-TW" sz="1200" dirty="0"/>
              <a:t>107</a:t>
            </a:r>
            <a:r>
              <a:rPr lang="zh-TW" altLang="en-US" sz="1200" dirty="0"/>
              <a:t>年</a:t>
            </a:r>
            <a:r>
              <a:rPr lang="en-US" altLang="zh-TW" sz="1200" dirty="0"/>
              <a:t>1-2</a:t>
            </a:r>
            <a:r>
              <a:rPr lang="zh-TW" altLang="en-US" sz="1200" dirty="0" smtClean="0"/>
              <a:t>月</a:t>
            </a:r>
            <a:endParaRPr lang="en-US" altLang="zh-TW" sz="12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79B7C3F6-9E5C-48FD-B4CC-6076CFB1D422}"/>
              </a:ext>
            </a:extLst>
          </p:cNvPr>
          <p:cNvSpPr/>
          <p:nvPr/>
        </p:nvSpPr>
        <p:spPr>
          <a:xfrm>
            <a:off x="251520" y="188640"/>
            <a:ext cx="46085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附件</a:t>
            </a:r>
            <a:r>
              <a:rPr lang="en-US" altLang="zh-TW" dirty="0"/>
              <a:t>1</a:t>
            </a:r>
            <a:endParaRPr lang="zh-TW" altLang="zh-TW" dirty="0"/>
          </a:p>
        </p:txBody>
      </p:sp>
      <p:sp>
        <p:nvSpPr>
          <p:cNvPr id="8" name="標題 2">
            <a:extLst>
              <a:ext uri="{FF2B5EF4-FFF2-40B4-BE49-F238E27FC236}">
                <a16:creationId xmlns:a16="http://schemas.microsoft.com/office/drawing/2014/main" xmlns="" id="{63AC9272-72AA-4E0B-9B34-24C0EE77A540}"/>
              </a:ext>
            </a:extLst>
          </p:cNvPr>
          <p:cNvSpPr txBox="1">
            <a:spLocks/>
          </p:cNvSpPr>
          <p:nvPr/>
        </p:nvSpPr>
        <p:spPr>
          <a:xfrm>
            <a:off x="2555776" y="212285"/>
            <a:ext cx="6264696" cy="6964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Constantia" pitchFamily="18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altLang="zh-TW" sz="3200" b="1" kern="0" dirty="0">
                <a:solidFill>
                  <a:schemeClr val="bg1"/>
                </a:solidFill>
                <a:latin typeface="+mj-ea"/>
              </a:rPr>
              <a:t>104</a:t>
            </a:r>
            <a:r>
              <a:rPr lang="zh-CN" altLang="en-US" sz="3200" b="1" kern="0" dirty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zh-TW" sz="3200" b="1" kern="0" dirty="0">
                <a:solidFill>
                  <a:schemeClr val="bg1"/>
                </a:solidFill>
                <a:latin typeface="+mj-ea"/>
              </a:rPr>
              <a:t> </a:t>
            </a:r>
            <a:r>
              <a:rPr lang="zh-TW" altLang="en-US" sz="3200" b="1" kern="0" dirty="0" smtClean="0">
                <a:solidFill>
                  <a:schemeClr val="bg1"/>
                </a:solidFill>
                <a:latin typeface="+mj-ea"/>
              </a:rPr>
              <a:t> </a:t>
            </a:r>
            <a:r>
              <a:rPr lang="en-US" altLang="zh-TW" sz="3200" b="1" kern="0" dirty="0" smtClean="0">
                <a:solidFill>
                  <a:schemeClr val="bg1"/>
                </a:solidFill>
                <a:latin typeface="+mj-ea"/>
              </a:rPr>
              <a:t>VS.</a:t>
            </a:r>
            <a:r>
              <a:rPr lang="zh-TW" altLang="en-US" sz="3200" b="1" kern="0" dirty="0" smtClean="0">
                <a:solidFill>
                  <a:schemeClr val="bg1"/>
                </a:solidFill>
                <a:latin typeface="+mj-ea"/>
              </a:rPr>
              <a:t> </a:t>
            </a:r>
            <a:r>
              <a:rPr lang="en-US" altLang="zh-TW" sz="3200" b="1" kern="0" dirty="0" smtClean="0">
                <a:solidFill>
                  <a:schemeClr val="bg1"/>
                </a:solidFill>
                <a:latin typeface="+mj-ea"/>
              </a:rPr>
              <a:t>107</a:t>
            </a:r>
            <a:r>
              <a:rPr lang="zh-CN" altLang="en-US" sz="3200" b="1" kern="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zh-TW" altLang="en-US" sz="3200" b="1" kern="0" dirty="0" smtClean="0">
                <a:solidFill>
                  <a:schemeClr val="bg1"/>
                </a:solidFill>
                <a:latin typeface="+mj-ea"/>
              </a:rPr>
              <a:t>  院內關懷分析</a:t>
            </a:r>
            <a:endParaRPr lang="zh-TW" altLang="en-US" sz="3200" b="1" kern="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1533438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394" y="637237"/>
            <a:ext cx="4393400" cy="83099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2400" dirty="0">
                <a:solidFill>
                  <a:schemeClr val="bg1"/>
                </a:solidFill>
                <a:latin typeface="+mj-ea"/>
                <a:ea typeface="+mj-ea"/>
              </a:rPr>
              <a:t>不到一半</a:t>
            </a:r>
            <a:endParaRPr lang="en-US" altLang="zh-TW" sz="24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2400" dirty="0">
                <a:solidFill>
                  <a:schemeClr val="bg1"/>
                </a:solidFill>
                <a:latin typeface="+mj-ea"/>
                <a:ea typeface="+mj-ea"/>
              </a:rPr>
              <a:t>病家有找衛生局幫忙調處</a:t>
            </a:r>
            <a:endParaRPr lang="en-US" altLang="zh-TW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3569529797"/>
              </p:ext>
            </p:extLst>
          </p:nvPr>
        </p:nvGraphicFramePr>
        <p:xfrm>
          <a:off x="-324544" y="1844823"/>
          <a:ext cx="6648400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5164032" y="4869160"/>
            <a:ext cx="4175624" cy="137473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892175" indent="-892175">
              <a:lnSpc>
                <a:spcPts val="2000"/>
              </a:lnSpc>
            </a:pPr>
            <a:r>
              <a:rPr lang="zh-TW" altLang="en-US" sz="1400" dirty="0"/>
              <a:t>調查對象：</a:t>
            </a:r>
            <a:r>
              <a:rPr lang="en-US" altLang="zh-TW" sz="1400" dirty="0"/>
              <a:t>106</a:t>
            </a:r>
            <a:r>
              <a:rPr lang="zh-TW" altLang="en-US" sz="1400" dirty="0"/>
              <a:t>年向醫改會求助之死亡或傷害醫糾個案家屬</a:t>
            </a:r>
            <a:r>
              <a:rPr lang="en-US" altLang="zh-TW" sz="1400" dirty="0"/>
              <a:t>(n=119</a:t>
            </a:r>
            <a:r>
              <a:rPr lang="zh-TW" altLang="en-US" sz="1400" dirty="0"/>
              <a:t>，回覆率</a:t>
            </a:r>
            <a:r>
              <a:rPr lang="en-US" altLang="zh-TW" sz="1400" dirty="0"/>
              <a:t>54%)</a:t>
            </a:r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400" dirty="0"/>
              <a:t>調查方式：電話追蹤訪談</a:t>
            </a:r>
            <a:endParaRPr lang="en-US" altLang="zh-TW" sz="14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400" dirty="0"/>
              <a:t>調查時間：</a:t>
            </a:r>
            <a:r>
              <a:rPr lang="en-US" altLang="zh-TW" sz="1400" dirty="0"/>
              <a:t>107</a:t>
            </a:r>
            <a:r>
              <a:rPr lang="zh-TW" altLang="en-US" sz="1400" dirty="0"/>
              <a:t>年</a:t>
            </a:r>
            <a:r>
              <a:rPr lang="en-US" altLang="zh-TW" sz="1400" dirty="0"/>
              <a:t>1-2</a:t>
            </a:r>
            <a:r>
              <a:rPr lang="zh-TW" altLang="en-US" sz="1400" dirty="0"/>
              <a:t>月</a:t>
            </a:r>
            <a:endParaRPr lang="en-US" altLang="zh-TW" sz="14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endParaRPr lang="en-US" altLang="zh-TW" sz="1400" dirty="0"/>
          </a:p>
        </p:txBody>
      </p:sp>
      <p:graphicFrame>
        <p:nvGraphicFramePr>
          <p:cNvPr id="2" name="圖表 1"/>
          <p:cNvGraphicFramePr/>
          <p:nvPr>
            <p:extLst>
              <p:ext uri="{D42A27DB-BD31-4B8C-83A1-F6EECF244321}">
                <p14:modId xmlns:p14="http://schemas.microsoft.com/office/powerpoint/2010/main" val="2131757564"/>
              </p:ext>
            </p:extLst>
          </p:nvPr>
        </p:nvGraphicFramePr>
        <p:xfrm>
          <a:off x="4140236" y="1773072"/>
          <a:ext cx="5112000" cy="23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直線接點 3"/>
          <p:cNvCxnSpPr>
            <a:endCxn id="12" idx="1"/>
          </p:cNvCxnSpPr>
          <p:nvPr/>
        </p:nvCxnSpPr>
        <p:spPr bwMode="auto">
          <a:xfrm flipV="1">
            <a:off x="3923928" y="2564904"/>
            <a:ext cx="1008112" cy="12961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 11"/>
          <p:cNvSpPr/>
          <p:nvPr/>
        </p:nvSpPr>
        <p:spPr bwMode="auto">
          <a:xfrm>
            <a:off x="4932040" y="1052736"/>
            <a:ext cx="3528392" cy="3024336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164288" y="350100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400" dirty="0"/>
              <a:t>n=54</a:t>
            </a:r>
          </a:p>
          <a:p>
            <a:pPr algn="r"/>
            <a:r>
              <a:rPr lang="zh-TW" altLang="en-US" sz="1400" dirty="0"/>
              <a:t>回覆率</a:t>
            </a:r>
            <a:r>
              <a:rPr lang="en-US" altLang="zh-TW" sz="1400" dirty="0"/>
              <a:t>25%</a:t>
            </a:r>
            <a:endParaRPr lang="zh-TW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5076056" y="1209526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Q:</a:t>
            </a:r>
            <a:r>
              <a:rPr lang="zh-TW" altLang="en-US" dirty="0"/>
              <a:t>是否覺得衛生局的醫糾調處服務值得信任，可以實質幫忙處理醫糾？</a:t>
            </a:r>
          </a:p>
        </p:txBody>
      </p:sp>
      <p:graphicFrame>
        <p:nvGraphicFramePr>
          <p:cNvPr id="14" name="圖表 13"/>
          <p:cNvGraphicFramePr/>
          <p:nvPr>
            <p:extLst>
              <p:ext uri="{D42A27DB-BD31-4B8C-83A1-F6EECF244321}">
                <p14:modId xmlns:p14="http://schemas.microsoft.com/office/powerpoint/2010/main" val="2128331296"/>
              </p:ext>
            </p:extLst>
          </p:nvPr>
        </p:nvGraphicFramePr>
        <p:xfrm>
          <a:off x="-172144" y="1997223"/>
          <a:ext cx="6648400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矩形 10"/>
          <p:cNvSpPr/>
          <p:nvPr/>
        </p:nvSpPr>
        <p:spPr>
          <a:xfrm>
            <a:off x="1328264" y="1729625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Q:</a:t>
            </a:r>
            <a:r>
              <a:rPr lang="zh-TW" altLang="en-US" dirty="0"/>
              <a:t>發生死傷的醫糾後，是否有找衛生局幫忙？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4884469" y="249263"/>
            <a:ext cx="3863995" cy="757130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>
                <a:solidFill>
                  <a:schemeClr val="bg1"/>
                </a:solidFill>
                <a:latin typeface="+mj-ea"/>
              </a:rPr>
              <a:t>將近六成</a:t>
            </a:r>
            <a:endParaRPr lang="en-US" altLang="zh-TW" b="1" dirty="0">
              <a:solidFill>
                <a:schemeClr val="bg1"/>
              </a:solidFill>
              <a:latin typeface="+mj-ea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>
                <a:solidFill>
                  <a:schemeClr val="bg1"/>
                </a:solidFill>
                <a:latin typeface="+mj-ea"/>
              </a:rPr>
              <a:t>對衛生局的調處服務不滿意</a:t>
            </a:r>
            <a:endParaRPr lang="en-US" altLang="zh-TW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7111E9DC-1ADD-4CA6-A77B-03346F3483DF}"/>
              </a:ext>
            </a:extLst>
          </p:cNvPr>
          <p:cNvSpPr/>
          <p:nvPr/>
        </p:nvSpPr>
        <p:spPr>
          <a:xfrm>
            <a:off x="251520" y="188640"/>
            <a:ext cx="46085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附件</a:t>
            </a:r>
            <a:r>
              <a:rPr lang="en-US" altLang="zh-TW" dirty="0"/>
              <a:t>2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96311632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F9BD1-7106-44BA-BFF4-271BA929A1CD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七成以上的醫糾病家，沒聽過多元雙向試辦計畫</a:t>
            </a:r>
          </a:p>
        </p:txBody>
      </p:sp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val="2343992499"/>
              </p:ext>
            </p:extLst>
          </p:nvPr>
        </p:nvGraphicFramePr>
        <p:xfrm>
          <a:off x="0" y="1628800"/>
          <a:ext cx="89644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>
            <a:extLst>
              <a:ext uri="{FF2B5EF4-FFF2-40B4-BE49-F238E27FC236}">
                <a16:creationId xmlns="" xmlns:a16="http://schemas.microsoft.com/office/drawing/2014/main" id="{205B9ADC-F58E-4550-9FAA-0EC9B399F64D}"/>
              </a:ext>
            </a:extLst>
          </p:cNvPr>
          <p:cNvSpPr/>
          <p:nvPr/>
        </p:nvSpPr>
        <p:spPr>
          <a:xfrm>
            <a:off x="251520" y="188640"/>
            <a:ext cx="46085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附件</a:t>
            </a:r>
            <a:r>
              <a:rPr lang="en-US" altLang="zh-TW" dirty="0"/>
              <a:t>3</a:t>
            </a:r>
            <a:endParaRPr lang="zh-TW" altLang="zh-TW" dirty="0"/>
          </a:p>
        </p:txBody>
      </p:sp>
      <p:sp>
        <p:nvSpPr>
          <p:cNvPr id="6" name="文字方塊 5">
            <a:extLst>
              <a:ext uri="{FF2B5EF4-FFF2-40B4-BE49-F238E27FC236}">
                <a16:creationId xmlns="" xmlns:a16="http://schemas.microsoft.com/office/drawing/2014/main" id="{53F7E8B9-D8C7-4CD5-AB0A-361CAEAD21E2}"/>
              </a:ext>
            </a:extLst>
          </p:cNvPr>
          <p:cNvSpPr txBox="1"/>
          <p:nvPr/>
        </p:nvSpPr>
        <p:spPr>
          <a:xfrm>
            <a:off x="6373040" y="2368549"/>
            <a:ext cx="2591448" cy="212090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892175" indent="-892175">
              <a:lnSpc>
                <a:spcPts val="2000"/>
              </a:lnSpc>
            </a:pPr>
            <a:r>
              <a:rPr lang="zh-TW" altLang="en-US" sz="1400" dirty="0"/>
              <a:t>調查對象：</a:t>
            </a:r>
            <a:r>
              <a:rPr lang="en-US" altLang="zh-TW" sz="1400" dirty="0"/>
              <a:t>106</a:t>
            </a:r>
            <a:r>
              <a:rPr lang="zh-TW" altLang="en-US" sz="1400" dirty="0"/>
              <a:t>年向醫改會求助之死亡或傷害醫糾個案</a:t>
            </a:r>
            <a:r>
              <a:rPr lang="zh-CN" altLang="en-US" sz="1400" dirty="0"/>
              <a:t>且案發於多元雙向試辦縣市院所者</a:t>
            </a:r>
            <a:endParaRPr lang="en-US" altLang="zh-TW" sz="14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400" dirty="0"/>
              <a:t>調查方式：電話追蹤訪談</a:t>
            </a:r>
            <a:endParaRPr lang="en-US" altLang="zh-TW" sz="14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r>
              <a:rPr lang="zh-TW" altLang="en-US" sz="1400" dirty="0"/>
              <a:t>調查時間：</a:t>
            </a:r>
            <a:r>
              <a:rPr lang="en-US" altLang="zh-TW" sz="1400" dirty="0"/>
              <a:t>107</a:t>
            </a:r>
            <a:r>
              <a:rPr lang="zh-TW" altLang="en-US" sz="1400" dirty="0"/>
              <a:t>年</a:t>
            </a:r>
            <a:r>
              <a:rPr lang="en-US" altLang="zh-TW" sz="1400" dirty="0"/>
              <a:t>1-2</a:t>
            </a:r>
            <a:r>
              <a:rPr lang="zh-TW" altLang="en-US" sz="1400" dirty="0"/>
              <a:t>月</a:t>
            </a:r>
            <a:endParaRPr lang="en-US" altLang="zh-TW" sz="1400" dirty="0"/>
          </a:p>
          <a:p>
            <a:pPr>
              <a:lnSpc>
                <a:spcPts val="2000"/>
              </a:lnSpc>
              <a:tabLst>
                <a:tab pos="0" algn="l"/>
              </a:tabLst>
            </a:pP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8857484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HRF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THRF4</Template>
  <TotalTime>42</TotalTime>
  <Words>258</Words>
  <Application>Microsoft Office PowerPoint</Application>
  <PresentationFormat>如螢幕大小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THRF4</vt:lpstr>
      <vt:lpstr>1070521醫改會【政院版醫爭法 不爭氣】記者會  新聞稿附件</vt:lpstr>
      <vt:lpstr>接受到院內關懷的比率只增加1% 對院內關懷的不滿度卻飆升12% </vt:lpstr>
      <vt:lpstr>PowerPoint 簡報</vt:lpstr>
      <vt:lpstr>七成以上的醫糾病家，沒聽過多元雙向試辦計畫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雅婷</dc:creator>
  <cp:lastModifiedBy>朱顯光</cp:lastModifiedBy>
  <cp:revision>312</cp:revision>
  <cp:lastPrinted>2018-05-18T09:03:51Z</cp:lastPrinted>
  <dcterms:created xsi:type="dcterms:W3CDTF">2015-11-17T09:49:04Z</dcterms:created>
  <dcterms:modified xsi:type="dcterms:W3CDTF">2018-05-18T09:17:52Z</dcterms:modified>
</cp:coreProperties>
</file>