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38" r:id="rId2"/>
    <p:sldId id="257" r:id="rId3"/>
    <p:sldId id="341" r:id="rId4"/>
    <p:sldId id="342" r:id="rId5"/>
    <p:sldId id="339" r:id="rId6"/>
    <p:sldId id="340" r:id="rId7"/>
    <p:sldId id="335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Thrfsrv\&#20849;&#29992;\B&#35696;&#38988;&#27963;&#21205;\&#22519;&#34892;&#20013;&#23560;&#26696;\108&#28961;&#38556;&#31001;&#35386;&#25152;\&#20986;&#21475;&#27665;&#35519;&#32080;&#26524;PPT\&#32080;&#2652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Thrfsrv\&#20849;&#29992;\B&#35696;&#38988;&#27963;&#21205;\&#22519;&#34892;&#20013;&#23560;&#26696;\108&#28961;&#38556;&#31001;&#35386;&#25152;\&#20986;&#21475;&#27665;&#35519;&#32080;&#26524;PPT\&#32080;&#26524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735412841697845E-2"/>
          <c:y val="7.6290453716862328E-2"/>
          <c:w val="0.8114029556946265"/>
          <c:h val="0.79915220763990402"/>
        </c:manualLayout>
      </c:layout>
      <c:pie3DChart>
        <c:varyColors val="1"/>
        <c:ser>
          <c:idx val="0"/>
          <c:order val="0"/>
          <c:explosion val="6"/>
          <c:dPt>
            <c:idx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723-4835-B874-77472A905BC8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723-4835-B874-77472A905BC8}"/>
              </c:ext>
            </c:extLst>
          </c:dPt>
          <c:dLbls>
            <c:dLbl>
              <c:idx val="0"/>
              <c:layout>
                <c:manualLayout>
                  <c:x val="-0.29728478713907419"/>
                  <c:y val="-0.13069497723227205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FF00"/>
                      </a:solidFill>
                    </a:defRPr>
                  </a:pPr>
                  <a:endParaRPr lang="zh-TW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23-4835-B874-77472A905BC8}"/>
                </c:ext>
              </c:extLst>
            </c:dLbl>
            <c:dLbl>
              <c:idx val="1"/>
              <c:layout>
                <c:manualLayout>
                  <c:x val="1.0870625546806649E-2"/>
                  <c:y val="0.2717804492602680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23-4835-B874-77472A905BC8}"/>
                </c:ext>
              </c:extLst>
            </c:dLbl>
            <c:dLbl>
              <c:idx val="2"/>
              <c:layout>
                <c:manualLayout>
                  <c:x val="-3.8898780930873518E-2"/>
                  <c:y val="1.5486410694459808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dirty="0"/>
                      <a:t>沒意見</a:t>
                    </a:r>
                    <a:r>
                      <a:rPr lang="en-US" altLang="zh-TW" dirty="0"/>
                      <a:t>/</a:t>
                    </a:r>
                    <a:r>
                      <a:rPr lang="zh-TW" altLang="en-US" dirty="0"/>
                      <a:t>拒</a:t>
                    </a:r>
                    <a:r>
                      <a:rPr lang="en-US" altLang="zh-TW" dirty="0"/>
                      <a:t>(</a:t>
                    </a:r>
                    <a:r>
                      <a:rPr lang="zh-TW" altLang="en-US" dirty="0"/>
                      <a:t>未</a:t>
                    </a:r>
                    <a:r>
                      <a:rPr lang="en-US" altLang="zh-TW" dirty="0"/>
                      <a:t>)</a:t>
                    </a:r>
                    <a:r>
                      <a:rPr lang="zh-TW" altLang="en-US" dirty="0"/>
                      <a:t>答
</a:t>
                    </a:r>
                    <a:r>
                      <a:rPr lang="en-US" altLang="zh-TW" dirty="0"/>
                      <a:t>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23-4835-B874-77472A905BC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'Q2'!$A$3:$A$5</c:f>
              <c:strCache>
                <c:ptCount val="3"/>
                <c:pt idx="0">
                  <c:v>有</c:v>
                </c:pt>
                <c:pt idx="1">
                  <c:v>沒有 </c:v>
                </c:pt>
                <c:pt idx="2">
                  <c:v>沒意見/拒(未)答/其他</c:v>
                </c:pt>
              </c:strCache>
            </c:strRef>
          </c:cat>
          <c:val>
            <c:numRef>
              <c:f>'Q2'!$B$3:$B$5</c:f>
              <c:numCache>
                <c:formatCode>General</c:formatCode>
                <c:ptCount val="3"/>
                <c:pt idx="0">
                  <c:v>37</c:v>
                </c:pt>
                <c:pt idx="1">
                  <c:v>22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723-4835-B874-77472A905BC8}"/>
            </c:ext>
          </c:extLst>
        </c:ser>
        <c:ser>
          <c:idx val="1"/>
          <c:order val="1"/>
          <c:cat>
            <c:strRef>
              <c:f>'Q2'!$A$3:$A$5</c:f>
              <c:strCache>
                <c:ptCount val="3"/>
                <c:pt idx="0">
                  <c:v>有</c:v>
                </c:pt>
                <c:pt idx="1">
                  <c:v>沒有 </c:v>
                </c:pt>
                <c:pt idx="2">
                  <c:v>沒意見/拒(未)答/其他</c:v>
                </c:pt>
              </c:strCache>
            </c:strRef>
          </c:cat>
          <c:val>
            <c:numRef>
              <c:f>'Q2'!$C$3:$C$5</c:f>
              <c:numCache>
                <c:formatCode>0%</c:formatCode>
                <c:ptCount val="3"/>
                <c:pt idx="0">
                  <c:v>0.59677419354838712</c:v>
                </c:pt>
                <c:pt idx="1">
                  <c:v>0.35483870967741937</c:v>
                </c:pt>
                <c:pt idx="2">
                  <c:v>4.8387096774193547E-2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723-4835-B874-77472A905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5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BA-4755-B64B-210C78D34A4D}"/>
              </c:ext>
            </c:extLst>
          </c:dPt>
          <c:dPt>
            <c:idx val="1"/>
            <c:bubble3D val="0"/>
            <c:spPr>
              <a:solidFill>
                <a:schemeClr val="tx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BA-4755-B64B-210C78D34A4D}"/>
              </c:ext>
            </c:extLst>
          </c:dPt>
          <c:dLbls>
            <c:dLbl>
              <c:idx val="0"/>
              <c:layout>
                <c:manualLayout>
                  <c:x val="-0.17776533941126735"/>
                  <c:y val="9.1110733029301685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zh-TW" altLang="en-US" sz="1400" b="1"/>
                      <a:t>有</a:t>
                    </a:r>
                    <a:r>
                      <a:rPr lang="zh-TW" altLang="en-US" sz="1400" b="1" dirty="0"/>
                      <a:t>
</a:t>
                    </a:r>
                    <a:r>
                      <a:rPr lang="en-US" altLang="zh-TW" sz="1400" b="1" dirty="0"/>
                      <a:t>32%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BA-4755-B64B-210C78D34A4D}"/>
                </c:ext>
              </c:extLst>
            </c:dLbl>
            <c:dLbl>
              <c:idx val="1"/>
              <c:layout>
                <c:manualLayout>
                  <c:x val="7.3538592478735523E-2"/>
                  <c:y val="-0.25852955822368945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dirty="0"/>
                      <a:t>沒有
</a:t>
                    </a:r>
                    <a:r>
                      <a:rPr lang="en-US" altLang="zh-TW" dirty="0"/>
                      <a:t>52%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BA-4755-B64B-210C78D34A4D}"/>
                </c:ext>
              </c:extLst>
            </c:dLbl>
            <c:dLbl>
              <c:idx val="2"/>
              <c:layout>
                <c:manualLayout>
                  <c:x val="0.11965156983723649"/>
                  <c:y val="0.1861052180085973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bg1"/>
                        </a:solidFill>
                      </a:defRPr>
                    </a:pPr>
                    <a:r>
                      <a:rPr lang="zh-TW" altLang="en-US" sz="1400" b="1" dirty="0">
                        <a:solidFill>
                          <a:schemeClr val="bg1"/>
                        </a:solidFill>
                      </a:rPr>
                      <a:t>沒意見</a:t>
                    </a:r>
                    <a:r>
                      <a:rPr lang="en-US" altLang="zh-TW" sz="1400" b="1" dirty="0">
                        <a:solidFill>
                          <a:schemeClr val="bg1"/>
                        </a:solidFill>
                      </a:rPr>
                      <a:t>/</a:t>
                    </a:r>
                    <a:r>
                      <a:rPr lang="zh-TW" altLang="en-US" sz="1400" b="1" dirty="0">
                        <a:solidFill>
                          <a:schemeClr val="bg1"/>
                        </a:solidFill>
                      </a:rPr>
                      <a:t>未答
</a:t>
                    </a:r>
                    <a:r>
                      <a:rPr lang="en-US" altLang="zh-TW" sz="1400" b="1" dirty="0">
                        <a:solidFill>
                          <a:schemeClr val="bg1"/>
                        </a:solidFill>
                      </a:rPr>
                      <a:t>16%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BA-4755-B64B-210C78D34A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'Q3'!$A$11:$A$13</c:f>
              <c:strCache>
                <c:ptCount val="3"/>
                <c:pt idx="0">
                  <c:v>(01)有</c:v>
                </c:pt>
                <c:pt idx="1">
                  <c:v>(02)沒有</c:v>
                </c:pt>
                <c:pt idx="2">
                  <c:v>(3)沒意見/拒(未)答/其他</c:v>
                </c:pt>
              </c:strCache>
            </c:strRef>
          </c:cat>
          <c:val>
            <c:numRef>
              <c:f>'Q3'!$B$11:$B$13</c:f>
              <c:numCache>
                <c:formatCode>General</c:formatCode>
                <c:ptCount val="3"/>
                <c:pt idx="0">
                  <c:v>20</c:v>
                </c:pt>
                <c:pt idx="1">
                  <c:v>33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EBA-4755-B64B-210C78D34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 2</c:v>
                </c:pt>
              </c:strCache>
            </c:strRef>
          </c:tx>
          <c:dPt>
            <c:idx val="0"/>
            <c:bubble3D val="0"/>
            <c:spPr>
              <a:solidFill>
                <a:srgbClr val="FF993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4F8-4AEB-8756-104D7A8CC64F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4F8-4AEB-8756-104D7A8CC64F}"/>
              </c:ext>
            </c:extLst>
          </c:dPt>
          <c:dPt>
            <c:idx val="2"/>
            <c:bubble3D val="0"/>
            <c:spPr>
              <a:solidFill>
                <a:srgbClr val="CC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4F8-4AEB-8756-104D7A8CC64F}"/>
              </c:ext>
            </c:extLst>
          </c:dPt>
          <c:dLbls>
            <c:dLbl>
              <c:idx val="0"/>
              <c:layout>
                <c:manualLayout>
                  <c:x val="-0.24420632199632997"/>
                  <c:y val="-0.2371736040932723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2000" b="1"/>
                    </a:pPr>
                    <a:r>
                      <a:rPr lang="zh-TW" altLang="en-US" sz="2000" b="1" baseline="0" dirty="0" smtClean="0"/>
                      <a:t>不知道</a:t>
                    </a:r>
                    <a:r>
                      <a:rPr lang="en-US" altLang="zh-TW" sz="2000" b="1" baseline="0" dirty="0" smtClean="0"/>
                      <a:t>, 66%</a:t>
                    </a:r>
                    <a:br>
                      <a:rPr lang="en-US" altLang="zh-TW" sz="2000" b="1" baseline="0" dirty="0" smtClean="0"/>
                    </a:br>
                    <a:r>
                      <a:rPr lang="en-US" altLang="zh-TW" sz="2000" b="1" baseline="0" dirty="0" smtClean="0"/>
                      <a:t>(n=71</a:t>
                    </a:r>
                    <a:r>
                      <a:rPr lang="en-US" altLang="zh-TW" sz="2000" b="1" baseline="0" dirty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4F8-4AEB-8756-104D7A8CC64F}"/>
                </c:ext>
              </c:extLst>
            </c:dLbl>
            <c:dLbl>
              <c:idx val="1"/>
              <c:layout>
                <c:manualLayout>
                  <c:x val="5.7554898668865401E-2"/>
                  <c:y val="-4.2659736427161241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baseline="0" dirty="0" smtClean="0"/>
                      <a:t>未答</a:t>
                    </a:r>
                    <a:r>
                      <a:rPr lang="en-US" altLang="zh-TW" baseline="0" dirty="0" smtClean="0"/>
                      <a:t>6%</a:t>
                    </a:r>
                    <a:endParaRPr lang="zh-TW" altLang="en-US" baseline="0" dirty="0"/>
                  </a:p>
                  <a:p>
                    <a:r>
                      <a:rPr lang="en-US" altLang="zh-TW" baseline="0" dirty="0"/>
                      <a:t>(n=6)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4F8-4AEB-8756-104D7A8CC64F}"/>
                </c:ext>
              </c:extLst>
            </c:dLbl>
            <c:dLbl>
              <c:idx val="2"/>
              <c:layout>
                <c:manualLayout>
                  <c:x val="0.19518575379957231"/>
                  <c:y val="0.20736627775080008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rgbClr val="FFFF00"/>
                        </a:solidFill>
                      </a:defRPr>
                    </a:pPr>
                    <a:r>
                      <a:rPr lang="zh-TW" altLang="en-US" baseline="0" dirty="0" smtClean="0"/>
                      <a:t>知道</a:t>
                    </a:r>
                    <a:r>
                      <a:rPr lang="en-US" altLang="zh-TW" baseline="0" dirty="0" smtClean="0"/>
                      <a:t>, 29%</a:t>
                    </a:r>
                    <a:endParaRPr lang="zh-TW" altLang="en-US" baseline="0" dirty="0"/>
                  </a:p>
                  <a:p>
                    <a:pPr>
                      <a:defRPr sz="2000" b="1">
                        <a:solidFill>
                          <a:srgbClr val="FFFF00"/>
                        </a:solidFill>
                      </a:defRPr>
                    </a:pPr>
                    <a:r>
                      <a:rPr lang="en-US" altLang="zh-TW" baseline="0" dirty="0"/>
                      <a:t>(n=31)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4F8-4AEB-8756-104D7A8CC6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工作表1!$A$2:$A$4</c:f>
              <c:strCache>
                <c:ptCount val="3"/>
                <c:pt idx="0">
                  <c:v>不知道</c:v>
                </c:pt>
                <c:pt idx="1">
                  <c:v>未答</c:v>
                </c:pt>
                <c:pt idx="2">
                  <c:v>知道</c:v>
                </c:pt>
              </c:strCache>
            </c:strRef>
          </c:cat>
          <c:val>
            <c:numRef>
              <c:f>工作表1!$B$2:$B$4</c:f>
              <c:numCache>
                <c:formatCode>0%</c:formatCode>
                <c:ptCount val="3"/>
                <c:pt idx="0">
                  <c:v>0.65700000000000003</c:v>
                </c:pt>
                <c:pt idx="1">
                  <c:v>5.6000000000000001E-2</c:v>
                </c:pt>
                <c:pt idx="2">
                  <c:v>0.28699999999999998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4F8-4AEB-8756-104D7A8CC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62824290079393"/>
          <c:y val="2.8668015100129899E-2"/>
          <c:w val="0.66715254014457293"/>
          <c:h val="0.87500012108777503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 2</c:v>
                </c:pt>
              </c:strCache>
            </c:strRef>
          </c:tx>
          <c:explosion val="13"/>
          <c:dPt>
            <c:idx val="0"/>
            <c:bubble3D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098-46A1-8958-3DC7DEE06141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zh-TW" altLang="en-US" baseline="0" dirty="0" smtClean="0"/>
                      <a:t>知道</a:t>
                    </a:r>
                    <a:r>
                      <a:rPr lang="zh-TW" altLang="en-US" baseline="0" dirty="0"/>
                      <a:t>
</a:t>
                    </a:r>
                    <a:r>
                      <a:rPr lang="en-US" altLang="zh-TW" baseline="0" dirty="0" smtClean="0"/>
                      <a:t>23%</a:t>
                    </a:r>
                    <a:endParaRPr lang="en-US" altLang="zh-TW" baseline="0" dirty="0"/>
                  </a:p>
                  <a:p>
                    <a:r>
                      <a:rPr lang="en-US" altLang="zh-TW" baseline="0" dirty="0"/>
                      <a:t>(n=25)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098-46A1-8958-3DC7DEE06141}"/>
                </c:ext>
              </c:extLst>
            </c:dLbl>
            <c:dLbl>
              <c:idx val="1"/>
              <c:layout>
                <c:manualLayout>
                  <c:x val="0.15993331211099041"/>
                  <c:y val="-0.28408572433253998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baseline="0" dirty="0" smtClean="0"/>
                      <a:t>不知道</a:t>
                    </a:r>
                    <a:r>
                      <a:rPr lang="en-US" altLang="zh-TW" baseline="0" dirty="0" smtClean="0"/>
                      <a:t/>
                    </a:r>
                    <a:br>
                      <a:rPr lang="en-US" altLang="zh-TW" baseline="0" dirty="0" smtClean="0"/>
                    </a:br>
                    <a:r>
                      <a:rPr lang="en-US" altLang="zh-TW" baseline="0" dirty="0" smtClean="0"/>
                      <a:t>77%</a:t>
                    </a:r>
                  </a:p>
                  <a:p>
                    <a:r>
                      <a:rPr lang="en-US" altLang="zh-TW" baseline="0" dirty="0" smtClean="0"/>
                      <a:t>(n=83)</a:t>
                    </a:r>
                    <a:endParaRPr lang="en-US" altLang="zh-TW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098-46A1-8958-3DC7DEE061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工作表1!$A$2:$A$3</c:f>
              <c:strCache>
                <c:ptCount val="2"/>
                <c:pt idx="0">
                  <c:v>知道</c:v>
                </c:pt>
                <c:pt idx="1">
                  <c:v>不知道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25</c:v>
                </c:pt>
                <c:pt idx="1">
                  <c:v>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098-46A1-8958-3DC7DEE061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D04A57-22A1-47C0-84EC-62233A8D6E0C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C765F01C-F832-4829-8D26-2E9B980A23FB}">
      <dgm:prSet phldrT="[文字]" custT="1"/>
      <dgm:spPr/>
      <dgm:t>
        <a:bodyPr/>
        <a:lstStyle/>
        <a:p>
          <a:pPr algn="l">
            <a:lnSpc>
              <a:spcPts val="2600"/>
            </a:lnSpc>
          </a:pPr>
          <a:r>
            <a:rPr lang="zh-TW" altLang="en-US" sz="2000" b="1" dirty="0"/>
            <a:t>銀行、學校、</a:t>
          </a:r>
          <a:endParaRPr lang="en-US" altLang="zh-TW" sz="2000" b="1" dirty="0"/>
        </a:p>
        <a:p>
          <a:pPr algn="l">
            <a:lnSpc>
              <a:spcPts val="2600"/>
            </a:lnSpc>
          </a:pPr>
          <a:r>
            <a:rPr lang="zh-TW" altLang="en-US" sz="2000" b="1" dirty="0"/>
            <a:t>超商、電影院、加油站、</a:t>
          </a:r>
          <a:endParaRPr lang="en-US" altLang="zh-TW" sz="2000" b="1" dirty="0"/>
        </a:p>
        <a:p>
          <a:pPr algn="l">
            <a:lnSpc>
              <a:spcPts val="2600"/>
            </a:lnSpc>
          </a:pPr>
          <a:r>
            <a:rPr lang="zh-TW" altLang="en-US" sz="2000" b="1" dirty="0"/>
            <a:t>護理之家、醫院</a:t>
          </a:r>
          <a:endParaRPr lang="en-US" altLang="zh-TW" sz="2000" b="1" dirty="0"/>
        </a:p>
      </dgm:t>
    </dgm:pt>
    <dgm:pt modelId="{0F3C9A0A-D2E7-421A-9956-8D32F1042E12}" type="parTrans" cxnId="{73A511BC-91F1-4872-8B39-01AE153C527D}">
      <dgm:prSet/>
      <dgm:spPr/>
      <dgm:t>
        <a:bodyPr/>
        <a:lstStyle/>
        <a:p>
          <a:endParaRPr lang="zh-TW" altLang="en-US"/>
        </a:p>
      </dgm:t>
    </dgm:pt>
    <dgm:pt modelId="{2964D667-E2CF-4C1A-8EE8-2CA8AAD989E0}" type="sibTrans" cxnId="{73A511BC-91F1-4872-8B39-01AE153C527D}">
      <dgm:prSet/>
      <dgm:spPr/>
      <dgm:t>
        <a:bodyPr/>
        <a:lstStyle/>
        <a:p>
          <a:endParaRPr lang="zh-TW" altLang="en-US"/>
        </a:p>
      </dgm:t>
    </dgm:pt>
    <dgm:pt modelId="{9D846D94-235C-427C-AD54-2B8ACE03ABC8}">
      <dgm:prSet phldrT="[文字]" custT="1"/>
      <dgm:spPr/>
      <dgm:t>
        <a:bodyPr/>
        <a:lstStyle/>
        <a:p>
          <a:pPr algn="l">
            <a:lnSpc>
              <a:spcPts val="2600"/>
            </a:lnSpc>
          </a:pPr>
          <a:r>
            <a:rPr lang="zh-TW" altLang="en-US" sz="2000" b="1" dirty="0"/>
            <a:t>餐飲店、</a:t>
          </a:r>
          <a:endParaRPr lang="en-US" altLang="zh-TW" sz="2000" b="1" dirty="0"/>
        </a:p>
        <a:p>
          <a:pPr algn="l">
            <a:lnSpc>
              <a:spcPts val="2600"/>
            </a:lnSpc>
          </a:pPr>
          <a:r>
            <a:rPr lang="zh-TW" altLang="en-US" sz="2000" b="1" dirty="0"/>
            <a:t>補習班、幼兒園、</a:t>
          </a:r>
          <a:endParaRPr lang="en-US" altLang="zh-TW" sz="2000" b="1" dirty="0"/>
        </a:p>
        <a:p>
          <a:pPr algn="l">
            <a:lnSpc>
              <a:spcPts val="2600"/>
            </a:lnSpc>
          </a:pPr>
          <a:r>
            <a:rPr lang="zh-TW" altLang="en-US" sz="2000" b="1" dirty="0"/>
            <a:t>寺廟教堂</a:t>
          </a:r>
        </a:p>
      </dgm:t>
    </dgm:pt>
    <dgm:pt modelId="{B7280662-EBCA-4336-B3A8-349249413BC7}" type="parTrans" cxnId="{13F66AF3-6FC0-404D-941C-F4BA0EB83EBA}">
      <dgm:prSet/>
      <dgm:spPr/>
      <dgm:t>
        <a:bodyPr/>
        <a:lstStyle/>
        <a:p>
          <a:endParaRPr lang="zh-TW" altLang="en-US"/>
        </a:p>
      </dgm:t>
    </dgm:pt>
    <dgm:pt modelId="{664118A4-9A16-4F62-90E4-A70FD9DF74E4}" type="sibTrans" cxnId="{13F66AF3-6FC0-404D-941C-F4BA0EB83EBA}">
      <dgm:prSet/>
      <dgm:spPr/>
      <dgm:t>
        <a:bodyPr/>
        <a:lstStyle/>
        <a:p>
          <a:endParaRPr lang="zh-TW" altLang="en-US"/>
        </a:p>
      </dgm:t>
    </dgm:pt>
    <dgm:pt modelId="{8296CAA2-40B5-4042-80F0-54F0761F9D9C}">
      <dgm:prSet phldrT="[文字]" custT="1"/>
      <dgm:spPr/>
      <dgm:t>
        <a:bodyPr/>
        <a:lstStyle/>
        <a:p>
          <a:pPr>
            <a:lnSpc>
              <a:spcPts val="1800"/>
            </a:lnSpc>
          </a:pPr>
          <a:endParaRPr lang="en-US" altLang="zh-TW" sz="3600" b="1" dirty="0"/>
        </a:p>
        <a:p>
          <a:pPr>
            <a:lnSpc>
              <a:spcPts val="1800"/>
            </a:lnSpc>
          </a:pPr>
          <a:r>
            <a:rPr lang="zh-TW" altLang="en-US" sz="3600" b="1" dirty="0">
              <a:solidFill>
                <a:srgbClr val="FFFF00"/>
              </a:solidFill>
            </a:rPr>
            <a:t>診所</a:t>
          </a:r>
        </a:p>
      </dgm:t>
    </dgm:pt>
    <dgm:pt modelId="{240273E5-ACCC-4CA7-BAA5-F671154CC7F9}" type="parTrans" cxnId="{9F27D112-6BD2-48A1-AA2D-334B1C4F6C18}">
      <dgm:prSet/>
      <dgm:spPr/>
      <dgm:t>
        <a:bodyPr/>
        <a:lstStyle/>
        <a:p>
          <a:endParaRPr lang="zh-TW" altLang="en-US"/>
        </a:p>
      </dgm:t>
    </dgm:pt>
    <dgm:pt modelId="{964EC232-315B-4BD5-8628-4A73C9D3D1EA}" type="sibTrans" cxnId="{9F27D112-6BD2-48A1-AA2D-334B1C4F6C18}">
      <dgm:prSet/>
      <dgm:spPr/>
      <dgm:t>
        <a:bodyPr/>
        <a:lstStyle/>
        <a:p>
          <a:endParaRPr lang="zh-TW" altLang="en-US"/>
        </a:p>
      </dgm:t>
    </dgm:pt>
    <dgm:pt modelId="{4D3DA594-81D1-41B1-8FFB-B7AB13F49180}" type="pres">
      <dgm:prSet presAssocID="{9AD04A57-22A1-47C0-84EC-62233A8D6E0C}" presName="Name0" presStyleCnt="0">
        <dgm:presLayoutVars>
          <dgm:dir/>
          <dgm:resizeHandles val="exact"/>
        </dgm:presLayoutVars>
      </dgm:prSet>
      <dgm:spPr/>
    </dgm:pt>
    <dgm:pt modelId="{E79C809D-5AF2-4AFD-A17E-34B5FC264F60}" type="pres">
      <dgm:prSet presAssocID="{9AD04A57-22A1-47C0-84EC-62233A8D6E0C}" presName="bkgdShp" presStyleLbl="alignAccFollowNode1" presStyleIdx="0" presStyleCnt="1"/>
      <dgm:spPr/>
    </dgm:pt>
    <dgm:pt modelId="{4911872F-75A1-41B3-A278-5E39AB2BD11A}" type="pres">
      <dgm:prSet presAssocID="{9AD04A57-22A1-47C0-84EC-62233A8D6E0C}" presName="linComp" presStyleCnt="0"/>
      <dgm:spPr/>
    </dgm:pt>
    <dgm:pt modelId="{06C58976-C65D-42FA-8BA1-4920A3F753EC}" type="pres">
      <dgm:prSet presAssocID="{C765F01C-F832-4829-8D26-2E9B980A23FB}" presName="compNode" presStyleCnt="0"/>
      <dgm:spPr/>
    </dgm:pt>
    <dgm:pt modelId="{1F47EB68-2DB9-4A2C-A7A7-95040CBB9A47}" type="pres">
      <dgm:prSet presAssocID="{C765F01C-F832-4829-8D26-2E9B980A23FB}" presName="node" presStyleLbl="node1" presStyleIdx="0" presStyleCnt="3" custScaleY="107822" custLinFactNeighborX="927" custLinFactNeighborY="-1120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395AC63-EEFC-4B48-81FE-2CBC8860EA27}" type="pres">
      <dgm:prSet presAssocID="{C765F01C-F832-4829-8D26-2E9B980A23FB}" presName="invisiNode" presStyleLbl="node1" presStyleIdx="0" presStyleCnt="3"/>
      <dgm:spPr/>
    </dgm:pt>
    <dgm:pt modelId="{FC4520BA-BFCA-4AD1-B70E-3260268897FF}" type="pres">
      <dgm:prSet presAssocID="{C765F01C-F832-4829-8D26-2E9B980A23FB}" presName="imagNode" presStyleLbl="fgImgPlace1" presStyleIdx="0" presStyleCnt="3" custScaleX="83288" custScaleY="69452"/>
      <dgm:spPr/>
    </dgm:pt>
    <dgm:pt modelId="{2D244D60-113E-4A52-9907-DE8DAF0A9D30}" type="pres">
      <dgm:prSet presAssocID="{2964D667-E2CF-4C1A-8EE8-2CA8AAD989E0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BCBD3F41-A558-41D8-817B-3600FAE83F41}" type="pres">
      <dgm:prSet presAssocID="{9D846D94-235C-427C-AD54-2B8ACE03ABC8}" presName="compNode" presStyleCnt="0"/>
      <dgm:spPr/>
    </dgm:pt>
    <dgm:pt modelId="{EA34D3A9-851D-4703-9390-21A14D6F9E39}" type="pres">
      <dgm:prSet presAssocID="{9D846D94-235C-427C-AD54-2B8ACE03ABC8}" presName="node" presStyleLbl="node1" presStyleIdx="1" presStyleCnt="3" custScaleY="107822" custLinFactNeighborX="927" custLinFactNeighborY="-1120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BB5CF0-61ED-4D6D-9F23-C51E9C6BBC8E}" type="pres">
      <dgm:prSet presAssocID="{9D846D94-235C-427C-AD54-2B8ACE03ABC8}" presName="invisiNode" presStyleLbl="node1" presStyleIdx="1" presStyleCnt="3"/>
      <dgm:spPr/>
    </dgm:pt>
    <dgm:pt modelId="{249CAE16-55CF-4831-B088-EB8CC0421BA4}" type="pres">
      <dgm:prSet presAssocID="{9D846D94-235C-427C-AD54-2B8ACE03ABC8}" presName="imagNode" presStyleLbl="fgImgPlace1" presStyleIdx="1" presStyleCnt="3" custScaleX="83288" custScaleY="69452"/>
      <dgm:spPr/>
    </dgm:pt>
    <dgm:pt modelId="{D7DCA3D5-BC8D-401F-B555-A671573E4903}" type="pres">
      <dgm:prSet presAssocID="{664118A4-9A16-4F62-90E4-A70FD9DF74E4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82030320-E0B7-4EAD-8015-5598D0D8A313}" type="pres">
      <dgm:prSet presAssocID="{8296CAA2-40B5-4042-80F0-54F0761F9D9C}" presName="compNode" presStyleCnt="0"/>
      <dgm:spPr/>
    </dgm:pt>
    <dgm:pt modelId="{2BE81DFC-E9F8-4E66-AF4B-8E3F2E11AE55}" type="pres">
      <dgm:prSet presAssocID="{8296CAA2-40B5-4042-80F0-54F0761F9D9C}" presName="node" presStyleLbl="node1" presStyleIdx="2" presStyleCnt="3" custScaleY="108722" custLinFactNeighborX="927" custLinFactNeighborY="-1108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9EB555-E200-43D7-934B-9A1A7F11967A}" type="pres">
      <dgm:prSet presAssocID="{8296CAA2-40B5-4042-80F0-54F0761F9D9C}" presName="invisiNode" presStyleLbl="node1" presStyleIdx="2" presStyleCnt="3"/>
      <dgm:spPr/>
    </dgm:pt>
    <dgm:pt modelId="{71BBA738-7D14-45DD-9109-D486A6FB3840}" type="pres">
      <dgm:prSet presAssocID="{8296CAA2-40B5-4042-80F0-54F0761F9D9C}" presName="imagNode" presStyleLbl="fgImgPlace1" presStyleIdx="2" presStyleCnt="3" custScaleX="83288" custScaleY="69452"/>
      <dgm:spPr/>
    </dgm:pt>
  </dgm:ptLst>
  <dgm:cxnLst>
    <dgm:cxn modelId="{13F66AF3-6FC0-404D-941C-F4BA0EB83EBA}" srcId="{9AD04A57-22A1-47C0-84EC-62233A8D6E0C}" destId="{9D846D94-235C-427C-AD54-2B8ACE03ABC8}" srcOrd="1" destOrd="0" parTransId="{B7280662-EBCA-4336-B3A8-349249413BC7}" sibTransId="{664118A4-9A16-4F62-90E4-A70FD9DF74E4}"/>
    <dgm:cxn modelId="{C5BAFFE4-02CC-47D2-A4CA-5488AE2E8E35}" type="presOf" srcId="{9D846D94-235C-427C-AD54-2B8ACE03ABC8}" destId="{EA34D3A9-851D-4703-9390-21A14D6F9E39}" srcOrd="0" destOrd="0" presId="urn:microsoft.com/office/officeart/2005/8/layout/pList2"/>
    <dgm:cxn modelId="{97193466-7E39-444D-81CE-A753C8DC173B}" type="presOf" srcId="{8296CAA2-40B5-4042-80F0-54F0761F9D9C}" destId="{2BE81DFC-E9F8-4E66-AF4B-8E3F2E11AE55}" srcOrd="0" destOrd="0" presId="urn:microsoft.com/office/officeart/2005/8/layout/pList2"/>
    <dgm:cxn modelId="{F54EC6AD-4F9E-408A-ADE8-02D6F077033D}" type="presOf" srcId="{9AD04A57-22A1-47C0-84EC-62233A8D6E0C}" destId="{4D3DA594-81D1-41B1-8FFB-B7AB13F49180}" srcOrd="0" destOrd="0" presId="urn:microsoft.com/office/officeart/2005/8/layout/pList2"/>
    <dgm:cxn modelId="{49EA3BAE-357C-4501-8ECC-7E322EE64064}" type="presOf" srcId="{664118A4-9A16-4F62-90E4-A70FD9DF74E4}" destId="{D7DCA3D5-BC8D-401F-B555-A671573E4903}" srcOrd="0" destOrd="0" presId="urn:microsoft.com/office/officeart/2005/8/layout/pList2"/>
    <dgm:cxn modelId="{73A511BC-91F1-4872-8B39-01AE153C527D}" srcId="{9AD04A57-22A1-47C0-84EC-62233A8D6E0C}" destId="{C765F01C-F832-4829-8D26-2E9B980A23FB}" srcOrd="0" destOrd="0" parTransId="{0F3C9A0A-D2E7-421A-9956-8D32F1042E12}" sibTransId="{2964D667-E2CF-4C1A-8EE8-2CA8AAD989E0}"/>
    <dgm:cxn modelId="{BBCA1A7B-ACC0-40CD-8674-77FBD904AEC0}" type="presOf" srcId="{C765F01C-F832-4829-8D26-2E9B980A23FB}" destId="{1F47EB68-2DB9-4A2C-A7A7-95040CBB9A47}" srcOrd="0" destOrd="0" presId="urn:microsoft.com/office/officeart/2005/8/layout/pList2"/>
    <dgm:cxn modelId="{9F27D112-6BD2-48A1-AA2D-334B1C4F6C18}" srcId="{9AD04A57-22A1-47C0-84EC-62233A8D6E0C}" destId="{8296CAA2-40B5-4042-80F0-54F0761F9D9C}" srcOrd="2" destOrd="0" parTransId="{240273E5-ACCC-4CA7-BAA5-F671154CC7F9}" sibTransId="{964EC232-315B-4BD5-8628-4A73C9D3D1EA}"/>
    <dgm:cxn modelId="{74EDC341-01F9-4F7C-82F1-11908F2F0F04}" type="presOf" srcId="{2964D667-E2CF-4C1A-8EE8-2CA8AAD989E0}" destId="{2D244D60-113E-4A52-9907-DE8DAF0A9D30}" srcOrd="0" destOrd="0" presId="urn:microsoft.com/office/officeart/2005/8/layout/pList2"/>
    <dgm:cxn modelId="{E5CEE80E-46A2-4C99-A89E-1941582B852D}" type="presParOf" srcId="{4D3DA594-81D1-41B1-8FFB-B7AB13F49180}" destId="{E79C809D-5AF2-4AFD-A17E-34B5FC264F60}" srcOrd="0" destOrd="0" presId="urn:microsoft.com/office/officeart/2005/8/layout/pList2"/>
    <dgm:cxn modelId="{FC64CE52-35B8-4586-9BE0-20A8B315E6CF}" type="presParOf" srcId="{4D3DA594-81D1-41B1-8FFB-B7AB13F49180}" destId="{4911872F-75A1-41B3-A278-5E39AB2BD11A}" srcOrd="1" destOrd="0" presId="urn:microsoft.com/office/officeart/2005/8/layout/pList2"/>
    <dgm:cxn modelId="{FD5712ED-DB5D-4F13-83B2-2A510444721E}" type="presParOf" srcId="{4911872F-75A1-41B3-A278-5E39AB2BD11A}" destId="{06C58976-C65D-42FA-8BA1-4920A3F753EC}" srcOrd="0" destOrd="0" presId="urn:microsoft.com/office/officeart/2005/8/layout/pList2"/>
    <dgm:cxn modelId="{B814E7E7-0435-4534-9AD5-C2DFDB4C8811}" type="presParOf" srcId="{06C58976-C65D-42FA-8BA1-4920A3F753EC}" destId="{1F47EB68-2DB9-4A2C-A7A7-95040CBB9A47}" srcOrd="0" destOrd="0" presId="urn:microsoft.com/office/officeart/2005/8/layout/pList2"/>
    <dgm:cxn modelId="{897866EF-F6B9-483A-A33A-1B8632D994BB}" type="presParOf" srcId="{06C58976-C65D-42FA-8BA1-4920A3F753EC}" destId="{D395AC63-EEFC-4B48-81FE-2CBC8860EA27}" srcOrd="1" destOrd="0" presId="urn:microsoft.com/office/officeart/2005/8/layout/pList2"/>
    <dgm:cxn modelId="{8AF5656E-02C5-455E-935B-4BC440EDE69F}" type="presParOf" srcId="{06C58976-C65D-42FA-8BA1-4920A3F753EC}" destId="{FC4520BA-BFCA-4AD1-B70E-3260268897FF}" srcOrd="2" destOrd="0" presId="urn:microsoft.com/office/officeart/2005/8/layout/pList2"/>
    <dgm:cxn modelId="{F9051159-E431-44E3-8FEE-B3C14700CF66}" type="presParOf" srcId="{4911872F-75A1-41B3-A278-5E39AB2BD11A}" destId="{2D244D60-113E-4A52-9907-DE8DAF0A9D30}" srcOrd="1" destOrd="0" presId="urn:microsoft.com/office/officeart/2005/8/layout/pList2"/>
    <dgm:cxn modelId="{EA48989E-63A3-421B-B455-C69051EDE37D}" type="presParOf" srcId="{4911872F-75A1-41B3-A278-5E39AB2BD11A}" destId="{BCBD3F41-A558-41D8-817B-3600FAE83F41}" srcOrd="2" destOrd="0" presId="urn:microsoft.com/office/officeart/2005/8/layout/pList2"/>
    <dgm:cxn modelId="{E66C96B9-4F05-4ABC-96E3-F5D43E496AD0}" type="presParOf" srcId="{BCBD3F41-A558-41D8-817B-3600FAE83F41}" destId="{EA34D3A9-851D-4703-9390-21A14D6F9E39}" srcOrd="0" destOrd="0" presId="urn:microsoft.com/office/officeart/2005/8/layout/pList2"/>
    <dgm:cxn modelId="{9A406BA1-2014-45DE-96AF-63160D00F386}" type="presParOf" srcId="{BCBD3F41-A558-41D8-817B-3600FAE83F41}" destId="{68BB5CF0-61ED-4D6D-9F23-C51E9C6BBC8E}" srcOrd="1" destOrd="0" presId="urn:microsoft.com/office/officeart/2005/8/layout/pList2"/>
    <dgm:cxn modelId="{EAE80F56-FDD7-4CED-BC4C-36287375F22B}" type="presParOf" srcId="{BCBD3F41-A558-41D8-817B-3600FAE83F41}" destId="{249CAE16-55CF-4831-B088-EB8CC0421BA4}" srcOrd="2" destOrd="0" presId="urn:microsoft.com/office/officeart/2005/8/layout/pList2"/>
    <dgm:cxn modelId="{9E410F93-6FC6-4BBC-BFD9-740CE12529E8}" type="presParOf" srcId="{4911872F-75A1-41B3-A278-5E39AB2BD11A}" destId="{D7DCA3D5-BC8D-401F-B555-A671573E4903}" srcOrd="3" destOrd="0" presId="urn:microsoft.com/office/officeart/2005/8/layout/pList2"/>
    <dgm:cxn modelId="{A7C2D258-EFAB-46AF-8043-0F702CF682F5}" type="presParOf" srcId="{4911872F-75A1-41B3-A278-5E39AB2BD11A}" destId="{82030320-E0B7-4EAD-8015-5598D0D8A313}" srcOrd="4" destOrd="0" presId="urn:microsoft.com/office/officeart/2005/8/layout/pList2"/>
    <dgm:cxn modelId="{4B1DEA66-A421-4FF9-9124-16E05C2CD9FD}" type="presParOf" srcId="{82030320-E0B7-4EAD-8015-5598D0D8A313}" destId="{2BE81DFC-E9F8-4E66-AF4B-8E3F2E11AE55}" srcOrd="0" destOrd="0" presId="urn:microsoft.com/office/officeart/2005/8/layout/pList2"/>
    <dgm:cxn modelId="{97DE1C11-C46D-4D04-898E-B4244996BF6C}" type="presParOf" srcId="{82030320-E0B7-4EAD-8015-5598D0D8A313}" destId="{269EB555-E200-43D7-934B-9A1A7F11967A}" srcOrd="1" destOrd="0" presId="urn:microsoft.com/office/officeart/2005/8/layout/pList2"/>
    <dgm:cxn modelId="{B40191BC-78F8-458B-9C97-CE9EAA37087E}" type="presParOf" srcId="{82030320-E0B7-4EAD-8015-5598D0D8A313}" destId="{71BBA738-7D14-45DD-9109-D486A6FB384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D04A57-22A1-47C0-84EC-62233A8D6E0C}" type="doc">
      <dgm:prSet loTypeId="urn:microsoft.com/office/officeart/2005/8/layout/pList2" loCatId="list" qsTypeId="urn:microsoft.com/office/officeart/2005/8/quickstyle/simple1" qsCatId="simple" csTypeId="urn:microsoft.com/office/officeart/2005/8/colors/colorful1" csCatId="colorful" phldr="1"/>
      <dgm:spPr/>
    </dgm:pt>
    <dgm:pt modelId="{C765F01C-F832-4829-8D26-2E9B980A23FB}">
      <dgm:prSet phldrT="[文字]" custT="1"/>
      <dgm:spPr/>
      <dgm:t>
        <a:bodyPr/>
        <a:lstStyle/>
        <a:p>
          <a:pPr>
            <a:lnSpc>
              <a:spcPts val="1800"/>
            </a:lnSpc>
          </a:pPr>
          <a:r>
            <a:rPr lang="zh-TW" altLang="en-US" sz="2500" b="1" dirty="0"/>
            <a:t>通路</a:t>
          </a:r>
          <a:endParaRPr lang="en-US" altLang="zh-TW" sz="2500" b="1" dirty="0"/>
        </a:p>
        <a:p>
          <a:pPr>
            <a:lnSpc>
              <a:spcPts val="1800"/>
            </a:lnSpc>
          </a:pPr>
          <a:r>
            <a:rPr lang="zh-TW" altLang="en-US" sz="1800" dirty="0"/>
            <a:t>醫改會呼籲：</a:t>
          </a:r>
          <a:r>
            <a:rPr lang="en-US" altLang="zh-TW" sz="1800" dirty="0"/>
            <a:t/>
          </a:r>
          <a:br>
            <a:rPr lang="en-US" altLang="zh-TW" sz="1800" dirty="0"/>
          </a:br>
          <a:r>
            <a:rPr lang="zh-TW" altLang="en-US" sz="1800" dirty="0"/>
            <a:t>入口處應有和緩坡道、引導標誌、愛心鈴</a:t>
          </a:r>
          <a:endParaRPr lang="en-US" altLang="zh-TW" sz="1800" dirty="0"/>
        </a:p>
      </dgm:t>
    </dgm:pt>
    <dgm:pt modelId="{0F3C9A0A-D2E7-421A-9956-8D32F1042E12}" type="parTrans" cxnId="{73A511BC-91F1-4872-8B39-01AE153C527D}">
      <dgm:prSet/>
      <dgm:spPr/>
      <dgm:t>
        <a:bodyPr/>
        <a:lstStyle/>
        <a:p>
          <a:endParaRPr lang="zh-TW" altLang="en-US"/>
        </a:p>
      </dgm:t>
    </dgm:pt>
    <dgm:pt modelId="{2964D667-E2CF-4C1A-8EE8-2CA8AAD989E0}" type="sibTrans" cxnId="{73A511BC-91F1-4872-8B39-01AE153C527D}">
      <dgm:prSet/>
      <dgm:spPr/>
      <dgm:t>
        <a:bodyPr/>
        <a:lstStyle/>
        <a:p>
          <a:endParaRPr lang="zh-TW" altLang="en-US"/>
        </a:p>
      </dgm:t>
    </dgm:pt>
    <dgm:pt modelId="{9D846D94-235C-427C-AD54-2B8ACE03ABC8}">
      <dgm:prSet phldrT="[文字]" custT="1"/>
      <dgm:spPr/>
      <dgm:t>
        <a:bodyPr/>
        <a:lstStyle/>
        <a:p>
          <a:pPr>
            <a:lnSpc>
              <a:spcPts val="1800"/>
            </a:lnSpc>
          </a:pPr>
          <a:r>
            <a:rPr lang="zh-TW" altLang="en-US" sz="2500" b="1" dirty="0"/>
            <a:t>廁所</a:t>
          </a:r>
          <a:endParaRPr lang="en-US" altLang="zh-TW" sz="2500" b="1" dirty="0"/>
        </a:p>
        <a:p>
          <a:pPr>
            <a:lnSpc>
              <a:spcPts val="1800"/>
            </a:lnSpc>
          </a:pPr>
          <a:r>
            <a:rPr lang="zh-TW" altLang="en-US" sz="1800" b="0" dirty="0"/>
            <a:t>醫改會呼籲：</a:t>
          </a:r>
          <a:r>
            <a:rPr lang="en-US" altLang="zh-TW" sz="1800" b="0" dirty="0"/>
            <a:t/>
          </a:r>
          <a:br>
            <a:rPr lang="en-US" altLang="zh-TW" sz="1800" b="0" dirty="0"/>
          </a:br>
          <a:r>
            <a:rPr lang="zh-TW" altLang="en-US" sz="1800" b="0" dirty="0"/>
            <a:t>廁所應有求助鈴、進出無高低差</a:t>
          </a:r>
          <a:endParaRPr lang="en-US" altLang="zh-TW" sz="1800" b="0" dirty="0"/>
        </a:p>
      </dgm:t>
    </dgm:pt>
    <dgm:pt modelId="{B7280662-EBCA-4336-B3A8-349249413BC7}" type="parTrans" cxnId="{13F66AF3-6FC0-404D-941C-F4BA0EB83EBA}">
      <dgm:prSet/>
      <dgm:spPr/>
      <dgm:t>
        <a:bodyPr/>
        <a:lstStyle/>
        <a:p>
          <a:endParaRPr lang="zh-TW" altLang="en-US"/>
        </a:p>
      </dgm:t>
    </dgm:pt>
    <dgm:pt modelId="{664118A4-9A16-4F62-90E4-A70FD9DF74E4}" type="sibTrans" cxnId="{13F66AF3-6FC0-404D-941C-F4BA0EB83EBA}">
      <dgm:prSet/>
      <dgm:spPr/>
      <dgm:t>
        <a:bodyPr/>
        <a:lstStyle/>
        <a:p>
          <a:endParaRPr lang="zh-TW" altLang="en-US"/>
        </a:p>
      </dgm:t>
    </dgm:pt>
    <dgm:pt modelId="{8296CAA2-40B5-4042-80F0-54F0761F9D9C}">
      <dgm:prSet phldrT="[文字]" custT="1"/>
      <dgm:spPr/>
      <dgm:t>
        <a:bodyPr/>
        <a:lstStyle/>
        <a:p>
          <a:pPr>
            <a:lnSpc>
              <a:spcPts val="1800"/>
            </a:lnSpc>
          </a:pPr>
          <a:r>
            <a:rPr lang="zh-TW" altLang="en-US" sz="2500" b="1" dirty="0"/>
            <a:t>溝通</a:t>
          </a:r>
          <a:endParaRPr lang="en-US" altLang="zh-TW" sz="2500" b="1" dirty="0"/>
        </a:p>
        <a:p>
          <a:pPr>
            <a:lnSpc>
              <a:spcPts val="1800"/>
            </a:lnSpc>
          </a:pPr>
          <a:r>
            <a:rPr lang="zh-TW" altLang="en-US" sz="1800" b="1" dirty="0"/>
            <a:t>醫改會呼籲：</a:t>
          </a:r>
          <a:r>
            <a:rPr lang="en-US" altLang="zh-TW" sz="1800" b="1" dirty="0"/>
            <a:t/>
          </a:r>
          <a:br>
            <a:rPr lang="en-US" altLang="zh-TW" sz="1800" b="1" dirty="0"/>
          </a:br>
          <a:r>
            <a:rPr lang="zh-TW" altLang="en-US" sz="1800" b="1" dirty="0"/>
            <a:t>協助診所建立多語言及單字版本之藥袋與表單、通譯人才庫</a:t>
          </a:r>
          <a:endParaRPr lang="en-US" altLang="zh-TW" sz="1800" b="1" dirty="0"/>
        </a:p>
      </dgm:t>
    </dgm:pt>
    <dgm:pt modelId="{240273E5-ACCC-4CA7-BAA5-F671154CC7F9}" type="parTrans" cxnId="{9F27D112-6BD2-48A1-AA2D-334B1C4F6C18}">
      <dgm:prSet/>
      <dgm:spPr/>
      <dgm:t>
        <a:bodyPr/>
        <a:lstStyle/>
        <a:p>
          <a:endParaRPr lang="zh-TW" altLang="en-US"/>
        </a:p>
      </dgm:t>
    </dgm:pt>
    <dgm:pt modelId="{964EC232-315B-4BD5-8628-4A73C9D3D1EA}" type="sibTrans" cxnId="{9F27D112-6BD2-48A1-AA2D-334B1C4F6C18}">
      <dgm:prSet/>
      <dgm:spPr/>
      <dgm:t>
        <a:bodyPr/>
        <a:lstStyle/>
        <a:p>
          <a:endParaRPr lang="zh-TW" altLang="en-US"/>
        </a:p>
      </dgm:t>
    </dgm:pt>
    <dgm:pt modelId="{4D3DA594-81D1-41B1-8FFB-B7AB13F49180}" type="pres">
      <dgm:prSet presAssocID="{9AD04A57-22A1-47C0-84EC-62233A8D6E0C}" presName="Name0" presStyleCnt="0">
        <dgm:presLayoutVars>
          <dgm:dir/>
          <dgm:resizeHandles val="exact"/>
        </dgm:presLayoutVars>
      </dgm:prSet>
      <dgm:spPr/>
    </dgm:pt>
    <dgm:pt modelId="{E79C809D-5AF2-4AFD-A17E-34B5FC264F60}" type="pres">
      <dgm:prSet presAssocID="{9AD04A57-22A1-47C0-84EC-62233A8D6E0C}" presName="bkgdShp" presStyleLbl="alignAccFollowNode1" presStyleIdx="0" presStyleCnt="1" custLinFactNeighborX="-47660" custLinFactNeighborY="-100000"/>
      <dgm:spPr/>
    </dgm:pt>
    <dgm:pt modelId="{4911872F-75A1-41B3-A278-5E39AB2BD11A}" type="pres">
      <dgm:prSet presAssocID="{9AD04A57-22A1-47C0-84EC-62233A8D6E0C}" presName="linComp" presStyleCnt="0"/>
      <dgm:spPr/>
    </dgm:pt>
    <dgm:pt modelId="{06C58976-C65D-42FA-8BA1-4920A3F753EC}" type="pres">
      <dgm:prSet presAssocID="{C765F01C-F832-4829-8D26-2E9B980A23FB}" presName="compNode" presStyleCnt="0"/>
      <dgm:spPr/>
    </dgm:pt>
    <dgm:pt modelId="{1F47EB68-2DB9-4A2C-A7A7-95040CBB9A47}" type="pres">
      <dgm:prSet presAssocID="{C765F01C-F832-4829-8D26-2E9B980A23FB}" presName="node" presStyleLbl="node1" presStyleIdx="0" presStyleCnt="3" custLinFactNeighborX="-42" custLinFactNeighborY="-827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395AC63-EEFC-4B48-81FE-2CBC8860EA27}" type="pres">
      <dgm:prSet presAssocID="{C765F01C-F832-4829-8D26-2E9B980A23FB}" presName="invisiNode" presStyleLbl="node1" presStyleIdx="0" presStyleCnt="3"/>
      <dgm:spPr/>
    </dgm:pt>
    <dgm:pt modelId="{FC4520BA-BFCA-4AD1-B70E-3260268897FF}" type="pres">
      <dgm:prSet presAssocID="{C765F01C-F832-4829-8D26-2E9B980A23FB}" presName="imagNode" presStyleLbl="fgImgPlace1" presStyleIdx="0" presStyleCnt="3"/>
      <dgm:spPr/>
    </dgm:pt>
    <dgm:pt modelId="{2D244D60-113E-4A52-9907-DE8DAF0A9D30}" type="pres">
      <dgm:prSet presAssocID="{2964D667-E2CF-4C1A-8EE8-2CA8AAD989E0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BCBD3F41-A558-41D8-817B-3600FAE83F41}" type="pres">
      <dgm:prSet presAssocID="{9D846D94-235C-427C-AD54-2B8ACE03ABC8}" presName="compNode" presStyleCnt="0"/>
      <dgm:spPr/>
    </dgm:pt>
    <dgm:pt modelId="{EA34D3A9-851D-4703-9390-21A14D6F9E39}" type="pres">
      <dgm:prSet presAssocID="{9D846D94-235C-427C-AD54-2B8ACE03ABC8}" presName="node" presStyleLbl="node1" presStyleIdx="1" presStyleCnt="3" custLinFactNeighborX="1383" custLinFactNeighborY="-922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BB5CF0-61ED-4D6D-9F23-C51E9C6BBC8E}" type="pres">
      <dgm:prSet presAssocID="{9D846D94-235C-427C-AD54-2B8ACE03ABC8}" presName="invisiNode" presStyleLbl="node1" presStyleIdx="1" presStyleCnt="3"/>
      <dgm:spPr/>
    </dgm:pt>
    <dgm:pt modelId="{249CAE16-55CF-4831-B088-EB8CC0421BA4}" type="pres">
      <dgm:prSet presAssocID="{9D846D94-235C-427C-AD54-2B8ACE03ABC8}" presName="imagNode" presStyleLbl="fgImgPlace1" presStyleIdx="1" presStyleCnt="3"/>
      <dgm:spPr/>
    </dgm:pt>
    <dgm:pt modelId="{D7DCA3D5-BC8D-401F-B555-A671573E4903}" type="pres">
      <dgm:prSet presAssocID="{664118A4-9A16-4F62-90E4-A70FD9DF74E4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82030320-E0B7-4EAD-8015-5598D0D8A313}" type="pres">
      <dgm:prSet presAssocID="{8296CAA2-40B5-4042-80F0-54F0761F9D9C}" presName="compNode" presStyleCnt="0"/>
      <dgm:spPr/>
    </dgm:pt>
    <dgm:pt modelId="{2BE81DFC-E9F8-4E66-AF4B-8E3F2E11AE55}" type="pres">
      <dgm:prSet presAssocID="{8296CAA2-40B5-4042-80F0-54F0761F9D9C}" presName="node" presStyleLbl="node1" presStyleIdx="2" presStyleCnt="3" custLinFactNeighborX="2131" custLinFactNeighborY="-922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9EB555-E200-43D7-934B-9A1A7F11967A}" type="pres">
      <dgm:prSet presAssocID="{8296CAA2-40B5-4042-80F0-54F0761F9D9C}" presName="invisiNode" presStyleLbl="node1" presStyleIdx="2" presStyleCnt="3"/>
      <dgm:spPr/>
    </dgm:pt>
    <dgm:pt modelId="{71BBA738-7D14-45DD-9109-D486A6FB3840}" type="pres">
      <dgm:prSet presAssocID="{8296CAA2-40B5-4042-80F0-54F0761F9D9C}" presName="imagNode" presStyleLbl="fgImgPlace1" presStyleIdx="2" presStyleCnt="3"/>
      <dgm:spPr/>
    </dgm:pt>
  </dgm:ptLst>
  <dgm:cxnLst>
    <dgm:cxn modelId="{13F66AF3-6FC0-404D-941C-F4BA0EB83EBA}" srcId="{9AD04A57-22A1-47C0-84EC-62233A8D6E0C}" destId="{9D846D94-235C-427C-AD54-2B8ACE03ABC8}" srcOrd="1" destOrd="0" parTransId="{B7280662-EBCA-4336-B3A8-349249413BC7}" sibTransId="{664118A4-9A16-4F62-90E4-A70FD9DF74E4}"/>
    <dgm:cxn modelId="{234C916D-6675-4577-802C-9C99590CA6DC}" type="presOf" srcId="{9AD04A57-22A1-47C0-84EC-62233A8D6E0C}" destId="{4D3DA594-81D1-41B1-8FFB-B7AB13F49180}" srcOrd="0" destOrd="0" presId="urn:microsoft.com/office/officeart/2005/8/layout/pList2"/>
    <dgm:cxn modelId="{73A511BC-91F1-4872-8B39-01AE153C527D}" srcId="{9AD04A57-22A1-47C0-84EC-62233A8D6E0C}" destId="{C765F01C-F832-4829-8D26-2E9B980A23FB}" srcOrd="0" destOrd="0" parTransId="{0F3C9A0A-D2E7-421A-9956-8D32F1042E12}" sibTransId="{2964D667-E2CF-4C1A-8EE8-2CA8AAD989E0}"/>
    <dgm:cxn modelId="{AE9E5D98-9485-4E6C-BEAA-3652C27F334E}" type="presOf" srcId="{9D846D94-235C-427C-AD54-2B8ACE03ABC8}" destId="{EA34D3A9-851D-4703-9390-21A14D6F9E39}" srcOrd="0" destOrd="0" presId="urn:microsoft.com/office/officeart/2005/8/layout/pList2"/>
    <dgm:cxn modelId="{B072A163-FBBB-475D-BF30-AF520343DD9B}" type="presOf" srcId="{C765F01C-F832-4829-8D26-2E9B980A23FB}" destId="{1F47EB68-2DB9-4A2C-A7A7-95040CBB9A47}" srcOrd="0" destOrd="0" presId="urn:microsoft.com/office/officeart/2005/8/layout/pList2"/>
    <dgm:cxn modelId="{9F27D112-6BD2-48A1-AA2D-334B1C4F6C18}" srcId="{9AD04A57-22A1-47C0-84EC-62233A8D6E0C}" destId="{8296CAA2-40B5-4042-80F0-54F0761F9D9C}" srcOrd="2" destOrd="0" parTransId="{240273E5-ACCC-4CA7-BAA5-F671154CC7F9}" sibTransId="{964EC232-315B-4BD5-8628-4A73C9D3D1EA}"/>
    <dgm:cxn modelId="{AAA50716-18AC-47F3-BF41-049C603F845C}" type="presOf" srcId="{664118A4-9A16-4F62-90E4-A70FD9DF74E4}" destId="{D7DCA3D5-BC8D-401F-B555-A671573E4903}" srcOrd="0" destOrd="0" presId="urn:microsoft.com/office/officeart/2005/8/layout/pList2"/>
    <dgm:cxn modelId="{4F517F82-2286-41EF-9997-223FB5E20D64}" type="presOf" srcId="{8296CAA2-40B5-4042-80F0-54F0761F9D9C}" destId="{2BE81DFC-E9F8-4E66-AF4B-8E3F2E11AE55}" srcOrd="0" destOrd="0" presId="urn:microsoft.com/office/officeart/2005/8/layout/pList2"/>
    <dgm:cxn modelId="{3ECE5940-654D-4EF3-B950-A78A6A4730C3}" type="presOf" srcId="{2964D667-E2CF-4C1A-8EE8-2CA8AAD989E0}" destId="{2D244D60-113E-4A52-9907-DE8DAF0A9D30}" srcOrd="0" destOrd="0" presId="urn:microsoft.com/office/officeart/2005/8/layout/pList2"/>
    <dgm:cxn modelId="{C92F1001-F63C-4D49-BE81-0443B7CD2C6D}" type="presParOf" srcId="{4D3DA594-81D1-41B1-8FFB-B7AB13F49180}" destId="{E79C809D-5AF2-4AFD-A17E-34B5FC264F60}" srcOrd="0" destOrd="0" presId="urn:microsoft.com/office/officeart/2005/8/layout/pList2"/>
    <dgm:cxn modelId="{491593CC-6F2C-4AF8-94CC-D43B2FDD8B5F}" type="presParOf" srcId="{4D3DA594-81D1-41B1-8FFB-B7AB13F49180}" destId="{4911872F-75A1-41B3-A278-5E39AB2BD11A}" srcOrd="1" destOrd="0" presId="urn:microsoft.com/office/officeart/2005/8/layout/pList2"/>
    <dgm:cxn modelId="{DD8619EE-C4CE-4300-8B07-71893EAD1216}" type="presParOf" srcId="{4911872F-75A1-41B3-A278-5E39AB2BD11A}" destId="{06C58976-C65D-42FA-8BA1-4920A3F753EC}" srcOrd="0" destOrd="0" presId="urn:microsoft.com/office/officeart/2005/8/layout/pList2"/>
    <dgm:cxn modelId="{FF604DFC-EFA7-4E1C-8AE3-07224D8A0BCA}" type="presParOf" srcId="{06C58976-C65D-42FA-8BA1-4920A3F753EC}" destId="{1F47EB68-2DB9-4A2C-A7A7-95040CBB9A47}" srcOrd="0" destOrd="0" presId="urn:microsoft.com/office/officeart/2005/8/layout/pList2"/>
    <dgm:cxn modelId="{4E88B9E9-3FA5-4877-B872-40378210E82D}" type="presParOf" srcId="{06C58976-C65D-42FA-8BA1-4920A3F753EC}" destId="{D395AC63-EEFC-4B48-81FE-2CBC8860EA27}" srcOrd="1" destOrd="0" presId="urn:microsoft.com/office/officeart/2005/8/layout/pList2"/>
    <dgm:cxn modelId="{7BC93435-FB57-41C1-ADE2-5BD1756D4747}" type="presParOf" srcId="{06C58976-C65D-42FA-8BA1-4920A3F753EC}" destId="{FC4520BA-BFCA-4AD1-B70E-3260268897FF}" srcOrd="2" destOrd="0" presId="urn:microsoft.com/office/officeart/2005/8/layout/pList2"/>
    <dgm:cxn modelId="{D1079B29-FE50-497C-98FA-ACCD879DC3F5}" type="presParOf" srcId="{4911872F-75A1-41B3-A278-5E39AB2BD11A}" destId="{2D244D60-113E-4A52-9907-DE8DAF0A9D30}" srcOrd="1" destOrd="0" presId="urn:microsoft.com/office/officeart/2005/8/layout/pList2"/>
    <dgm:cxn modelId="{1112206A-9ECA-430C-8E20-9040D1BE3754}" type="presParOf" srcId="{4911872F-75A1-41B3-A278-5E39AB2BD11A}" destId="{BCBD3F41-A558-41D8-817B-3600FAE83F41}" srcOrd="2" destOrd="0" presId="urn:microsoft.com/office/officeart/2005/8/layout/pList2"/>
    <dgm:cxn modelId="{F64F1359-DC26-411F-81B0-2204149FC59D}" type="presParOf" srcId="{BCBD3F41-A558-41D8-817B-3600FAE83F41}" destId="{EA34D3A9-851D-4703-9390-21A14D6F9E39}" srcOrd="0" destOrd="0" presId="urn:microsoft.com/office/officeart/2005/8/layout/pList2"/>
    <dgm:cxn modelId="{D64D9B1A-7D1B-417F-9924-D57CA9C0BB4C}" type="presParOf" srcId="{BCBD3F41-A558-41D8-817B-3600FAE83F41}" destId="{68BB5CF0-61ED-4D6D-9F23-C51E9C6BBC8E}" srcOrd="1" destOrd="0" presId="urn:microsoft.com/office/officeart/2005/8/layout/pList2"/>
    <dgm:cxn modelId="{CB68FB07-E9D6-4034-A603-1D6775E289EA}" type="presParOf" srcId="{BCBD3F41-A558-41D8-817B-3600FAE83F41}" destId="{249CAE16-55CF-4831-B088-EB8CC0421BA4}" srcOrd="2" destOrd="0" presId="urn:microsoft.com/office/officeart/2005/8/layout/pList2"/>
    <dgm:cxn modelId="{30CA2407-66D6-4AE8-9C34-FD9A4B82A8F2}" type="presParOf" srcId="{4911872F-75A1-41B3-A278-5E39AB2BD11A}" destId="{D7DCA3D5-BC8D-401F-B555-A671573E4903}" srcOrd="3" destOrd="0" presId="urn:microsoft.com/office/officeart/2005/8/layout/pList2"/>
    <dgm:cxn modelId="{D5FAB302-4BE2-425E-9E5B-C26D7483684A}" type="presParOf" srcId="{4911872F-75A1-41B3-A278-5E39AB2BD11A}" destId="{82030320-E0B7-4EAD-8015-5598D0D8A313}" srcOrd="4" destOrd="0" presId="urn:microsoft.com/office/officeart/2005/8/layout/pList2"/>
    <dgm:cxn modelId="{03AA3030-68B8-44A8-8828-8FB1E42CBDCF}" type="presParOf" srcId="{82030320-E0B7-4EAD-8015-5598D0D8A313}" destId="{2BE81DFC-E9F8-4E66-AF4B-8E3F2E11AE55}" srcOrd="0" destOrd="0" presId="urn:microsoft.com/office/officeart/2005/8/layout/pList2"/>
    <dgm:cxn modelId="{9630C89C-7DCB-4F90-A45A-F31FF98F38CD}" type="presParOf" srcId="{82030320-E0B7-4EAD-8015-5598D0D8A313}" destId="{269EB555-E200-43D7-934B-9A1A7F11967A}" srcOrd="1" destOrd="0" presId="urn:microsoft.com/office/officeart/2005/8/layout/pList2"/>
    <dgm:cxn modelId="{EA4D9860-DFE4-4A8F-AB64-FD1723070537}" type="presParOf" srcId="{82030320-E0B7-4EAD-8015-5598D0D8A313}" destId="{71BBA738-7D14-45DD-9109-D486A6FB3840}" srcOrd="2" destOrd="0" presId="urn:microsoft.com/office/officeart/2005/8/layout/p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C809D-5AF2-4AFD-A17E-34B5FC264F60}">
      <dsp:nvSpPr>
        <dsp:cNvPr id="0" name=""/>
        <dsp:cNvSpPr/>
      </dsp:nvSpPr>
      <dsp:spPr>
        <a:xfrm>
          <a:off x="0" y="0"/>
          <a:ext cx="7920879" cy="240424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4520BA-BFCA-4AD1-B70E-3260268897FF}">
      <dsp:nvSpPr>
        <dsp:cNvPr id="0" name=""/>
        <dsp:cNvSpPr/>
      </dsp:nvSpPr>
      <dsp:spPr>
        <a:xfrm>
          <a:off x="432050" y="532402"/>
          <a:ext cx="1937910" cy="122451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47EB68-2DB9-4A2C-A7A7-95040CBB9A47}">
      <dsp:nvSpPr>
        <dsp:cNvPr id="0" name=""/>
        <dsp:cNvSpPr/>
      </dsp:nvSpPr>
      <dsp:spPr>
        <a:xfrm rot="10800000">
          <a:off x="259195" y="1902598"/>
          <a:ext cx="2326758" cy="316837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ts val="26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/>
            <a:t>銀行、學校、</a:t>
          </a:r>
          <a:endParaRPr lang="en-US" altLang="zh-TW" sz="2000" b="1" kern="1200" dirty="0"/>
        </a:p>
        <a:p>
          <a:pPr lvl="0" algn="l" defTabSz="889000">
            <a:lnSpc>
              <a:spcPts val="26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/>
            <a:t>超商、電影院、加油站、</a:t>
          </a:r>
          <a:endParaRPr lang="en-US" altLang="zh-TW" sz="2000" b="1" kern="1200" dirty="0"/>
        </a:p>
        <a:p>
          <a:pPr lvl="0" algn="l" defTabSz="889000">
            <a:lnSpc>
              <a:spcPts val="26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/>
            <a:t>護理之家、醫院</a:t>
          </a:r>
          <a:endParaRPr lang="en-US" altLang="zh-TW" sz="2000" b="1" kern="1200" dirty="0"/>
        </a:p>
      </dsp:txBody>
      <dsp:txXfrm rot="10800000">
        <a:off x="330751" y="1902598"/>
        <a:ext cx="2183646" cy="3096822"/>
      </dsp:txXfrm>
    </dsp:sp>
    <dsp:sp modelId="{249CAE16-55CF-4831-B088-EB8CC0421BA4}">
      <dsp:nvSpPr>
        <dsp:cNvPr id="0" name=""/>
        <dsp:cNvSpPr/>
      </dsp:nvSpPr>
      <dsp:spPr>
        <a:xfrm>
          <a:off x="2991484" y="532402"/>
          <a:ext cx="1937910" cy="122451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4D3A9-851D-4703-9390-21A14D6F9E39}">
      <dsp:nvSpPr>
        <dsp:cNvPr id="0" name=""/>
        <dsp:cNvSpPr/>
      </dsp:nvSpPr>
      <dsp:spPr>
        <a:xfrm rot="10800000">
          <a:off x="2818629" y="1902598"/>
          <a:ext cx="2326758" cy="316837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ts val="26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/>
            <a:t>餐飲店、</a:t>
          </a:r>
          <a:endParaRPr lang="en-US" altLang="zh-TW" sz="2000" b="1" kern="1200" dirty="0"/>
        </a:p>
        <a:p>
          <a:pPr lvl="0" algn="l" defTabSz="889000">
            <a:lnSpc>
              <a:spcPts val="26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/>
            <a:t>補習班、幼兒園、</a:t>
          </a:r>
          <a:endParaRPr lang="en-US" altLang="zh-TW" sz="2000" b="1" kern="1200" dirty="0"/>
        </a:p>
        <a:p>
          <a:pPr lvl="0" algn="l" defTabSz="889000">
            <a:lnSpc>
              <a:spcPts val="26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/>
            <a:t>寺廟教堂</a:t>
          </a:r>
        </a:p>
      </dsp:txBody>
      <dsp:txXfrm rot="10800000">
        <a:off x="2890185" y="1902598"/>
        <a:ext cx="2183646" cy="3096822"/>
      </dsp:txXfrm>
    </dsp:sp>
    <dsp:sp modelId="{71BBA738-7D14-45DD-9109-D486A6FB3840}">
      <dsp:nvSpPr>
        <dsp:cNvPr id="0" name=""/>
        <dsp:cNvSpPr/>
      </dsp:nvSpPr>
      <dsp:spPr>
        <a:xfrm>
          <a:off x="5550919" y="525790"/>
          <a:ext cx="1937910" cy="122451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E81DFC-E9F8-4E66-AF4B-8E3F2E11AE55}">
      <dsp:nvSpPr>
        <dsp:cNvPr id="0" name=""/>
        <dsp:cNvSpPr/>
      </dsp:nvSpPr>
      <dsp:spPr>
        <a:xfrm rot="10800000">
          <a:off x="5378064" y="1886407"/>
          <a:ext cx="2326758" cy="319482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lvl="0" algn="ctr" defTabSz="160020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endParaRPr lang="en-US" altLang="zh-TW" sz="3600" b="1" kern="1200" dirty="0"/>
        </a:p>
        <a:p>
          <a:pPr lvl="0" algn="ctr" defTabSz="160020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>
              <a:solidFill>
                <a:srgbClr val="FFFF00"/>
              </a:solidFill>
            </a:rPr>
            <a:t>診所</a:t>
          </a:r>
        </a:p>
      </dsp:txBody>
      <dsp:txXfrm rot="10800000">
        <a:off x="5449620" y="1886407"/>
        <a:ext cx="2183646" cy="31232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C809D-5AF2-4AFD-A17E-34B5FC264F60}">
      <dsp:nvSpPr>
        <dsp:cNvPr id="0" name=""/>
        <dsp:cNvSpPr/>
      </dsp:nvSpPr>
      <dsp:spPr>
        <a:xfrm>
          <a:off x="0" y="0"/>
          <a:ext cx="7920879" cy="240424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4520BA-BFCA-4AD1-B70E-3260268897FF}">
      <dsp:nvSpPr>
        <dsp:cNvPr id="0" name=""/>
        <dsp:cNvSpPr/>
      </dsp:nvSpPr>
      <dsp:spPr>
        <a:xfrm>
          <a:off x="237626" y="320566"/>
          <a:ext cx="2326758" cy="1763116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47EB68-2DB9-4A2C-A7A7-95040CBB9A47}">
      <dsp:nvSpPr>
        <dsp:cNvPr id="0" name=""/>
        <dsp:cNvSpPr/>
      </dsp:nvSpPr>
      <dsp:spPr>
        <a:xfrm rot="10800000">
          <a:off x="236649" y="2161203"/>
          <a:ext cx="2326758" cy="2938526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/>
            <a:t>通路</a:t>
          </a:r>
          <a:endParaRPr lang="en-US" altLang="zh-TW" sz="2500" b="1" kern="1200" dirty="0"/>
        </a:p>
        <a:p>
          <a:pPr lvl="0" algn="ctr" defTabSz="111125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/>
            <a:t>醫改會呼籲：</a:t>
          </a:r>
          <a:r>
            <a:rPr lang="en-US" altLang="zh-TW" sz="1800" kern="1200" dirty="0"/>
            <a:t/>
          </a:r>
          <a:br>
            <a:rPr lang="en-US" altLang="zh-TW" sz="1800" kern="1200" dirty="0"/>
          </a:br>
          <a:r>
            <a:rPr lang="zh-TW" altLang="en-US" sz="1800" kern="1200" dirty="0"/>
            <a:t>入口處應有和緩坡道、引導標誌、愛心鈴</a:t>
          </a:r>
          <a:endParaRPr lang="en-US" altLang="zh-TW" sz="1800" kern="1200" dirty="0"/>
        </a:p>
      </dsp:txBody>
      <dsp:txXfrm rot="10800000">
        <a:off x="308205" y="2161203"/>
        <a:ext cx="2183646" cy="2866970"/>
      </dsp:txXfrm>
    </dsp:sp>
    <dsp:sp modelId="{249CAE16-55CF-4831-B088-EB8CC0421BA4}">
      <dsp:nvSpPr>
        <dsp:cNvPr id="0" name=""/>
        <dsp:cNvSpPr/>
      </dsp:nvSpPr>
      <dsp:spPr>
        <a:xfrm>
          <a:off x="2797060" y="320566"/>
          <a:ext cx="2326758" cy="1763116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4D3A9-851D-4703-9390-21A14D6F9E39}">
      <dsp:nvSpPr>
        <dsp:cNvPr id="0" name=""/>
        <dsp:cNvSpPr/>
      </dsp:nvSpPr>
      <dsp:spPr>
        <a:xfrm rot="10800000">
          <a:off x="2829239" y="2133081"/>
          <a:ext cx="2326758" cy="2938526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/>
            <a:t>廁所</a:t>
          </a:r>
          <a:endParaRPr lang="en-US" altLang="zh-TW" sz="2500" b="1" kern="1200" dirty="0"/>
        </a:p>
        <a:p>
          <a:pPr lvl="0" algn="ctr" defTabSz="111125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 dirty="0"/>
            <a:t>醫改會呼籲：</a:t>
          </a:r>
          <a:r>
            <a:rPr lang="en-US" altLang="zh-TW" sz="1800" b="0" kern="1200" dirty="0"/>
            <a:t/>
          </a:r>
          <a:br>
            <a:rPr lang="en-US" altLang="zh-TW" sz="1800" b="0" kern="1200" dirty="0"/>
          </a:br>
          <a:r>
            <a:rPr lang="zh-TW" altLang="en-US" sz="1800" b="0" kern="1200" dirty="0"/>
            <a:t>廁所應有求助鈴、進出無高低差</a:t>
          </a:r>
          <a:endParaRPr lang="en-US" altLang="zh-TW" sz="1800" b="0" kern="1200" dirty="0"/>
        </a:p>
      </dsp:txBody>
      <dsp:txXfrm rot="10800000">
        <a:off x="2900795" y="2133081"/>
        <a:ext cx="2183646" cy="2866970"/>
      </dsp:txXfrm>
    </dsp:sp>
    <dsp:sp modelId="{71BBA738-7D14-45DD-9109-D486A6FB3840}">
      <dsp:nvSpPr>
        <dsp:cNvPr id="0" name=""/>
        <dsp:cNvSpPr/>
      </dsp:nvSpPr>
      <dsp:spPr>
        <a:xfrm>
          <a:off x="5356495" y="320566"/>
          <a:ext cx="2326758" cy="1763116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E81DFC-E9F8-4E66-AF4B-8E3F2E11AE55}">
      <dsp:nvSpPr>
        <dsp:cNvPr id="0" name=""/>
        <dsp:cNvSpPr/>
      </dsp:nvSpPr>
      <dsp:spPr>
        <a:xfrm rot="10800000">
          <a:off x="5406078" y="2133081"/>
          <a:ext cx="2326758" cy="2938526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b="1" kern="1200" dirty="0"/>
            <a:t>溝通</a:t>
          </a:r>
          <a:endParaRPr lang="en-US" altLang="zh-TW" sz="2500" b="1" kern="1200" dirty="0"/>
        </a:p>
        <a:p>
          <a:pPr lvl="0" algn="ctr" defTabSz="111125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/>
            <a:t>醫改會呼籲：</a:t>
          </a:r>
          <a:r>
            <a:rPr lang="en-US" altLang="zh-TW" sz="1800" b="1" kern="1200" dirty="0"/>
            <a:t/>
          </a:r>
          <a:br>
            <a:rPr lang="en-US" altLang="zh-TW" sz="1800" b="1" kern="1200" dirty="0"/>
          </a:br>
          <a:r>
            <a:rPr lang="zh-TW" altLang="en-US" sz="1800" b="1" kern="1200" dirty="0"/>
            <a:t>協助診所建立多語言及單字版本之藥袋與表單、通譯人才庫</a:t>
          </a:r>
          <a:endParaRPr lang="en-US" altLang="zh-TW" sz="1800" b="1" kern="1200" dirty="0"/>
        </a:p>
      </dsp:txBody>
      <dsp:txXfrm rot="10800000">
        <a:off x="5477634" y="2133081"/>
        <a:ext cx="2183646" cy="2866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0.56271</cdr:x>
      <cdr:y>0.48609</cdr:y>
    </cdr:from>
    <cdr:to>
      <cdr:x>0.77084</cdr:x>
      <cdr:y>0.73432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2656205" y="1898399"/>
          <a:ext cx="982458" cy="969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zh-TW" sz="1600" b="1" dirty="0">
              <a:solidFill>
                <a:srgbClr val="FFFF00"/>
              </a:solidFill>
            </a:rPr>
            <a:t>(n=37)</a:t>
          </a:r>
          <a:endParaRPr lang="zh-TW" altLang="en-US" sz="1600" b="1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0.3288</cdr:x>
      <cdr:y>0.13929</cdr:y>
    </cdr:from>
    <cdr:to>
      <cdr:x>0.53694</cdr:x>
      <cdr:y>0.38752</cdr:y>
    </cdr:to>
    <cdr:sp macro="" textlink="">
      <cdr:nvSpPr>
        <cdr:cNvPr id="4" name="文字方塊 1"/>
        <cdr:cNvSpPr txBox="1"/>
      </cdr:nvSpPr>
      <cdr:spPr>
        <a:xfrm xmlns:a="http://schemas.openxmlformats.org/drawingml/2006/main">
          <a:off x="1552053" y="543996"/>
          <a:ext cx="982504" cy="9694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TW" dirty="0">
              <a:solidFill>
                <a:schemeClr val="tx1"/>
              </a:solidFill>
            </a:rPr>
            <a:t>(n=3)</a:t>
          </a:r>
          <a:endParaRPr lang="zh-TW" altLang="en-US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0.01738</cdr:x>
      <cdr:y>0.65642</cdr:y>
    </cdr:from>
    <cdr:to>
      <cdr:x>0.22552</cdr:x>
      <cdr:y>0.90465</cdr:y>
    </cdr:to>
    <cdr:sp macro="" textlink="">
      <cdr:nvSpPr>
        <cdr:cNvPr id="5" name="文字方塊 1"/>
        <cdr:cNvSpPr txBox="1"/>
      </cdr:nvSpPr>
      <cdr:spPr>
        <a:xfrm xmlns:a="http://schemas.openxmlformats.org/drawingml/2006/main">
          <a:off x="76338" y="2418029"/>
          <a:ext cx="914418" cy="9144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TW" dirty="0">
              <a:solidFill>
                <a:schemeClr val="tx1"/>
              </a:solidFill>
            </a:rPr>
            <a:t>(n=22)</a:t>
          </a:r>
          <a:endParaRPr lang="zh-TW" altLang="en-US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B570F-C3F5-4670-921E-7470A918FC94}" type="datetimeFigureOut">
              <a:rPr lang="zh-TW" altLang="en-US" smtClean="0"/>
              <a:t>2019/5/21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74519-292C-464A-8F18-BBE8094E8E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7474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97BF6C-2EEC-4A07-AB09-E47EEDC46F25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5838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31763" y="-100013"/>
            <a:ext cx="9407526" cy="7058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 lIns="91374" tIns="45688" rIns="91374" bIns="45688" anchor="ctr"/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374" tIns="45688" rIns="91374" bIns="45688"/>
          <a:lstStyle>
            <a:lvl1pPr marL="0" indent="0" algn="ctr">
              <a:buNone/>
              <a:defRPr/>
            </a:lvl1pPr>
            <a:lvl2pPr marL="456870" indent="0" algn="ctr">
              <a:buNone/>
              <a:defRPr/>
            </a:lvl2pPr>
            <a:lvl3pPr marL="913743" indent="0" algn="ctr">
              <a:buNone/>
              <a:defRPr/>
            </a:lvl3pPr>
            <a:lvl4pPr marL="1370616" indent="0" algn="ctr">
              <a:buNone/>
              <a:defRPr/>
            </a:lvl4pPr>
            <a:lvl5pPr marL="1827486" indent="0" algn="ctr">
              <a:buNone/>
              <a:defRPr/>
            </a:lvl5pPr>
            <a:lvl6pPr marL="2284356" indent="0" algn="ctr">
              <a:buNone/>
              <a:defRPr/>
            </a:lvl6pPr>
            <a:lvl7pPr marL="2741227" indent="0" algn="ctr">
              <a:buNone/>
              <a:defRPr/>
            </a:lvl7pPr>
            <a:lvl8pPr marL="3198102" indent="0" algn="ctr">
              <a:buNone/>
              <a:defRPr/>
            </a:lvl8pPr>
            <a:lvl9pPr marL="3654972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5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7286625" y="6534150"/>
            <a:ext cx="1071563" cy="323850"/>
          </a:xfrm>
          <a:prstGeom prst="rect">
            <a:avLst/>
          </a:prstGeom>
        </p:spPr>
        <p:txBody>
          <a:bodyPr vert="horz" wrap="square" lIns="91374" tIns="45688" rIns="91374" bIns="45688" numCol="1" anchor="t" anchorCtr="0" compatLnSpc="1">
            <a:prstTxWarp prst="textNoShape">
              <a:avLst/>
            </a:prstTxWarp>
          </a:bodyPr>
          <a:lstStyle>
            <a:lvl1pPr defTabSz="913743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C0DD5766-996A-4248-922F-5B2907DC4EEC}" type="datetime1">
              <a:rPr lang="zh-TW" altLang="en-US"/>
              <a:pPr>
                <a:defRPr/>
              </a:pPr>
              <a:t>2019/5/21</a:t>
            </a:fld>
            <a:endParaRPr lang="en-US" altLang="zh-TW"/>
          </a:p>
        </p:txBody>
      </p:sp>
      <p:sp>
        <p:nvSpPr>
          <p:cNvPr id="6" name="投影片編號版面配置區 7"/>
          <p:cNvSpPr>
            <a:spLocks noGrp="1"/>
          </p:cNvSpPr>
          <p:nvPr>
            <p:ph type="sldNum" sz="quarter" idx="11"/>
          </p:nvPr>
        </p:nvSpPr>
        <p:spPr>
          <a:xfrm>
            <a:off x="8696325" y="5786438"/>
            <a:ext cx="447675" cy="323850"/>
          </a:xfrm>
          <a:prstGeom prst="rect">
            <a:avLst/>
          </a:prstGeom>
        </p:spPr>
        <p:txBody>
          <a:bodyPr lIns="91374" tIns="45688" rIns="91374" bIns="45688"/>
          <a:lstStyle>
            <a:lvl1pPr defTabSz="913743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/>
                </a:solidFill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528CF7B0-66DD-4CFF-8DDC-31C084B84E9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170940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標題，兩項物件在文字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91374" tIns="45688" rIns="91374" bIns="45688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  <a:prstGeom prst="rect">
            <a:avLst/>
          </a:prstGeom>
        </p:spPr>
        <p:txBody>
          <a:bodyPr lIns="91374" tIns="45688" rIns="91374" bIns="45688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  <a:prstGeom prst="rect">
            <a:avLst/>
          </a:prstGeom>
        </p:spPr>
        <p:txBody>
          <a:bodyPr lIns="91374" tIns="45688" rIns="91374" bIns="45688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743092"/>
          </a:xfrm>
          <a:prstGeom prst="rect">
            <a:avLst/>
          </a:prstGeom>
        </p:spPr>
        <p:txBody>
          <a:bodyPr lIns="91374" tIns="45688" rIns="91374" bIns="45688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23695703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74" tIns="45688" rIns="91374" bIns="45688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374" tIns="45688" rIns="91374" bIns="45688"/>
          <a:lstStyle/>
          <a:p>
            <a:pPr lvl="0"/>
            <a:r>
              <a:rPr lang="zh-TW" altLang="en-US" noProof="0"/>
              <a:t>按一下圖示以新增表格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374" tIns="45688" rIns="91374" bIns="45688" numCol="1" anchor="t" anchorCtr="0" compatLnSpc="1">
            <a:prstTxWarp prst="textNoShape">
              <a:avLst/>
            </a:prstTxWarp>
          </a:bodyPr>
          <a:lstStyle>
            <a:lvl1pPr defTabSz="913743"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17AD1F8D-B061-4A36-9037-507E3B222391}" type="datetime1">
              <a:rPr lang="zh-TW" altLang="en-US"/>
              <a:pPr>
                <a:defRPr/>
              </a:pPr>
              <a:t>2019/5/21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374" tIns="45688" rIns="91374" bIns="45688" numCol="1" anchor="t" anchorCtr="0" compatLnSpc="1">
            <a:prstTxWarp prst="textNoShape">
              <a:avLst/>
            </a:prstTxWarp>
          </a:bodyPr>
          <a:lstStyle>
            <a:lvl1pPr defTabSz="913743"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91374" tIns="45688" rIns="91374" bIns="45688"/>
          <a:lstStyle>
            <a:lvl1pPr defTabSz="913743"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Arial"/>
                <a:ea typeface="新細明體" pitchFamily="18" charset="-120"/>
              </a:defRPr>
            </a:lvl1pPr>
          </a:lstStyle>
          <a:p>
            <a:pPr>
              <a:defRPr/>
            </a:pPr>
            <a:fld id="{723BFC75-30D0-4DE3-BFC6-0E46E79E8B6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287380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74282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74" tIns="45688" rIns="91374" bIns="45688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374" tIns="45688" rIns="91374" bIns="45688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91959760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1_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74" tIns="45688" rIns="91374" bIns="45688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374" tIns="45688" rIns="91374" bIns="45688"/>
          <a:lstStyle/>
          <a:p>
            <a:pPr lvl="0"/>
            <a:r>
              <a:rPr lang="zh-TW" altLang="en-US" noProof="0"/>
              <a:t>按一下圖示以新增表格</a:t>
            </a:r>
          </a:p>
        </p:txBody>
      </p:sp>
    </p:spTree>
    <p:extLst>
      <p:ext uri="{BB962C8B-B14F-4D97-AF65-F5344CB8AC3E}">
        <p14:creationId xmlns:p14="http://schemas.microsoft.com/office/powerpoint/2010/main" val="414125523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46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74" tIns="45688" rIns="91374" bIns="45688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57692"/>
          </a:xfrm>
          <a:prstGeom prst="rect">
            <a:avLst/>
          </a:prstGeom>
        </p:spPr>
        <p:txBody>
          <a:bodyPr lIns="91374" tIns="45688" rIns="91374" bIns="4568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57692"/>
          </a:xfrm>
          <a:prstGeom prst="rect">
            <a:avLst/>
          </a:prstGeom>
        </p:spPr>
        <p:txBody>
          <a:bodyPr lIns="91374" tIns="45688" rIns="91374" bIns="4568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7286625" y="6534150"/>
            <a:ext cx="1071563" cy="323850"/>
          </a:xfrm>
          <a:prstGeom prst="rect">
            <a:avLst/>
          </a:prstGeom>
        </p:spPr>
        <p:txBody>
          <a:bodyPr vert="horz" wrap="square" lIns="91374" tIns="45688" rIns="91374" bIns="45688" numCol="1" anchor="t" anchorCtr="0" compatLnSpc="1">
            <a:prstTxWarp prst="textNoShape">
              <a:avLst/>
            </a:prstTxWarp>
          </a:bodyPr>
          <a:lstStyle>
            <a:lvl1pPr defTabSz="913743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DD1EB157-5F1F-4E93-92E5-DC98DA2E2F6E}" type="datetime1">
              <a:rPr lang="zh-TW" altLang="en-US"/>
              <a:pPr>
                <a:defRPr/>
              </a:pPr>
              <a:t>2019/5/21</a:t>
            </a:fld>
            <a:endParaRPr lang="en-US" altLang="zh-TW"/>
          </a:p>
        </p:txBody>
      </p:sp>
      <p:sp>
        <p:nvSpPr>
          <p:cNvPr id="6" name="投影片編號版面配置區 7"/>
          <p:cNvSpPr>
            <a:spLocks noGrp="1"/>
          </p:cNvSpPr>
          <p:nvPr>
            <p:ph type="sldNum" sz="quarter" idx="11"/>
          </p:nvPr>
        </p:nvSpPr>
        <p:spPr>
          <a:xfrm>
            <a:off x="8696325" y="5786438"/>
            <a:ext cx="447675" cy="323850"/>
          </a:xfrm>
          <a:prstGeom prst="rect">
            <a:avLst/>
          </a:prstGeom>
        </p:spPr>
        <p:txBody>
          <a:bodyPr lIns="91374" tIns="45688" rIns="91374" bIns="45688"/>
          <a:lstStyle>
            <a:lvl1pPr defTabSz="913743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/>
                </a:solidFill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AE0179D3-04B1-4554-ACCA-B508A4C09E8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014976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74" tIns="45688" rIns="91374" bIns="45688"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374" tIns="45688" rIns="91374" bIns="45688" anchor="b"/>
          <a:lstStyle>
            <a:lvl1pPr marL="0" indent="0">
              <a:buNone/>
              <a:defRPr sz="2400" b="1"/>
            </a:lvl1pPr>
            <a:lvl2pPr marL="456870" indent="0">
              <a:buNone/>
              <a:defRPr sz="2000" b="1"/>
            </a:lvl2pPr>
            <a:lvl3pPr marL="913743" indent="0">
              <a:buNone/>
              <a:defRPr sz="1800" b="1"/>
            </a:lvl3pPr>
            <a:lvl4pPr marL="1370616" indent="0">
              <a:buNone/>
              <a:defRPr sz="1600" b="1"/>
            </a:lvl4pPr>
            <a:lvl5pPr marL="1827486" indent="0">
              <a:buNone/>
              <a:defRPr sz="1600" b="1"/>
            </a:lvl5pPr>
            <a:lvl6pPr marL="2284356" indent="0">
              <a:buNone/>
              <a:defRPr sz="1600" b="1"/>
            </a:lvl6pPr>
            <a:lvl7pPr marL="2741227" indent="0">
              <a:buNone/>
              <a:defRPr sz="1600" b="1"/>
            </a:lvl7pPr>
            <a:lvl8pPr marL="3198102" indent="0">
              <a:buNone/>
              <a:defRPr sz="1600" b="1"/>
            </a:lvl8pPr>
            <a:lvl9pPr marL="3654972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81"/>
            <a:ext cx="4040188" cy="3683017"/>
          </a:xfrm>
          <a:prstGeom prst="rect">
            <a:avLst/>
          </a:prstGeom>
        </p:spPr>
        <p:txBody>
          <a:bodyPr lIns="91374" tIns="45688" rIns="91374" bIns="4568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lIns="91374" tIns="45688" rIns="91374" bIns="45688" anchor="b"/>
          <a:lstStyle>
            <a:lvl1pPr marL="0" indent="0">
              <a:buNone/>
              <a:defRPr sz="2400" b="1"/>
            </a:lvl1pPr>
            <a:lvl2pPr marL="456870" indent="0">
              <a:buNone/>
              <a:defRPr sz="2000" b="1"/>
            </a:lvl2pPr>
            <a:lvl3pPr marL="913743" indent="0">
              <a:buNone/>
              <a:defRPr sz="1800" b="1"/>
            </a:lvl3pPr>
            <a:lvl4pPr marL="1370616" indent="0">
              <a:buNone/>
              <a:defRPr sz="1600" b="1"/>
            </a:lvl4pPr>
            <a:lvl5pPr marL="1827486" indent="0">
              <a:buNone/>
              <a:defRPr sz="1600" b="1"/>
            </a:lvl5pPr>
            <a:lvl6pPr marL="2284356" indent="0">
              <a:buNone/>
              <a:defRPr sz="1600" b="1"/>
            </a:lvl6pPr>
            <a:lvl7pPr marL="2741227" indent="0">
              <a:buNone/>
              <a:defRPr sz="1600" b="1"/>
            </a:lvl7pPr>
            <a:lvl8pPr marL="3198102" indent="0">
              <a:buNone/>
              <a:defRPr sz="1600" b="1"/>
            </a:lvl8pPr>
            <a:lvl9pPr marL="3654972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7" y="2174881"/>
            <a:ext cx="4041775" cy="3683017"/>
          </a:xfrm>
          <a:prstGeom prst="rect">
            <a:avLst/>
          </a:prstGeom>
        </p:spPr>
        <p:txBody>
          <a:bodyPr lIns="91374" tIns="45688" rIns="91374" bIns="4568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7286625" y="6534150"/>
            <a:ext cx="1071563" cy="323850"/>
          </a:xfrm>
          <a:prstGeom prst="rect">
            <a:avLst/>
          </a:prstGeom>
        </p:spPr>
        <p:txBody>
          <a:bodyPr vert="horz" wrap="square" lIns="91374" tIns="45688" rIns="91374" bIns="45688" numCol="1" anchor="t" anchorCtr="0" compatLnSpc="1">
            <a:prstTxWarp prst="textNoShape">
              <a:avLst/>
            </a:prstTxWarp>
          </a:bodyPr>
          <a:lstStyle>
            <a:lvl1pPr defTabSz="913743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228FE32D-3267-4095-A16E-8735CA8AC3A1}" type="datetime1">
              <a:rPr lang="zh-TW" altLang="en-US"/>
              <a:pPr>
                <a:defRPr/>
              </a:pPr>
              <a:t>2019/5/21</a:t>
            </a:fld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>
          <a:xfrm>
            <a:off x="8696325" y="5786438"/>
            <a:ext cx="447675" cy="323850"/>
          </a:xfrm>
          <a:prstGeom prst="rect">
            <a:avLst/>
          </a:prstGeom>
        </p:spPr>
        <p:txBody>
          <a:bodyPr lIns="91374" tIns="45688" rIns="91374" bIns="45688"/>
          <a:lstStyle>
            <a:lvl1pPr defTabSz="913743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/>
                </a:solidFill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9F6C529C-C42D-4FAC-B3A4-1010508B46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618683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7286625" y="6534150"/>
            <a:ext cx="1071563" cy="323850"/>
          </a:xfrm>
          <a:prstGeom prst="rect">
            <a:avLst/>
          </a:prstGeom>
        </p:spPr>
        <p:txBody>
          <a:bodyPr vert="horz" wrap="square" lIns="91374" tIns="45688" rIns="91374" bIns="45688" numCol="1" anchor="t" anchorCtr="0" compatLnSpc="1">
            <a:prstTxWarp prst="textNoShape">
              <a:avLst/>
            </a:prstTxWarp>
          </a:bodyPr>
          <a:lstStyle>
            <a:lvl1pPr defTabSz="913743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A68EE718-1DA8-4CF9-9557-A8B2B8407BDD}" type="datetime1">
              <a:rPr lang="zh-TW" altLang="en-US"/>
              <a:pPr>
                <a:defRPr/>
              </a:pPr>
              <a:t>2019/5/21</a:t>
            </a:fld>
            <a:endParaRPr lang="en-US" altLang="zh-TW"/>
          </a:p>
        </p:txBody>
      </p:sp>
      <p:sp>
        <p:nvSpPr>
          <p:cNvPr id="3" name="投影片編號版面配置區 7"/>
          <p:cNvSpPr>
            <a:spLocks noGrp="1"/>
          </p:cNvSpPr>
          <p:nvPr>
            <p:ph type="sldNum" sz="quarter" idx="11"/>
          </p:nvPr>
        </p:nvSpPr>
        <p:spPr>
          <a:xfrm>
            <a:off x="8696325" y="5786438"/>
            <a:ext cx="447675" cy="323850"/>
          </a:xfrm>
          <a:prstGeom prst="rect">
            <a:avLst/>
          </a:prstGeom>
        </p:spPr>
        <p:txBody>
          <a:bodyPr lIns="91374" tIns="45688" rIns="91374" bIns="45688"/>
          <a:lstStyle>
            <a:lvl1pPr defTabSz="913743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/>
                </a:solidFill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8D5AED21-07D4-484A-848B-B424C22D313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93433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lIns="91374" tIns="45688" rIns="91374" bIns="45688"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84842"/>
          </a:xfrm>
          <a:prstGeom prst="rect">
            <a:avLst/>
          </a:prstGeom>
        </p:spPr>
        <p:txBody>
          <a:bodyPr lIns="91374" tIns="45688" rIns="91374" bIns="4568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422792"/>
          </a:xfrm>
          <a:prstGeom prst="rect">
            <a:avLst/>
          </a:prstGeom>
        </p:spPr>
        <p:txBody>
          <a:bodyPr lIns="91374" tIns="45688" rIns="91374" bIns="45688"/>
          <a:lstStyle>
            <a:lvl1pPr marL="0" indent="0">
              <a:buNone/>
              <a:defRPr sz="1400"/>
            </a:lvl1pPr>
            <a:lvl2pPr marL="456870" indent="0">
              <a:buNone/>
              <a:defRPr sz="1200"/>
            </a:lvl2pPr>
            <a:lvl3pPr marL="913743" indent="0">
              <a:buNone/>
              <a:defRPr sz="1000"/>
            </a:lvl3pPr>
            <a:lvl4pPr marL="1370616" indent="0">
              <a:buNone/>
              <a:defRPr sz="900"/>
            </a:lvl4pPr>
            <a:lvl5pPr marL="1827486" indent="0">
              <a:buNone/>
              <a:defRPr sz="900"/>
            </a:lvl5pPr>
            <a:lvl6pPr marL="2284356" indent="0">
              <a:buNone/>
              <a:defRPr sz="900"/>
            </a:lvl6pPr>
            <a:lvl7pPr marL="2741227" indent="0">
              <a:buNone/>
              <a:defRPr sz="900"/>
            </a:lvl7pPr>
            <a:lvl8pPr marL="3198102" indent="0">
              <a:buNone/>
              <a:defRPr sz="900"/>
            </a:lvl8pPr>
            <a:lvl9pPr marL="3654972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7286625" y="6534150"/>
            <a:ext cx="1071563" cy="323850"/>
          </a:xfrm>
          <a:prstGeom prst="rect">
            <a:avLst/>
          </a:prstGeom>
        </p:spPr>
        <p:txBody>
          <a:bodyPr vert="horz" wrap="square" lIns="91374" tIns="45688" rIns="91374" bIns="45688" numCol="1" anchor="t" anchorCtr="0" compatLnSpc="1">
            <a:prstTxWarp prst="textNoShape">
              <a:avLst/>
            </a:prstTxWarp>
          </a:bodyPr>
          <a:lstStyle>
            <a:lvl1pPr defTabSz="913743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648F22A8-CC33-44FB-8EBA-AE07B4D2444E}" type="datetime1">
              <a:rPr lang="zh-TW" altLang="en-US"/>
              <a:pPr>
                <a:defRPr/>
              </a:pPr>
              <a:t>2019/5/21</a:t>
            </a:fld>
            <a:endParaRPr lang="en-US" altLang="zh-TW"/>
          </a:p>
        </p:txBody>
      </p:sp>
      <p:sp>
        <p:nvSpPr>
          <p:cNvPr id="6" name="投影片編號版面配置區 7"/>
          <p:cNvSpPr>
            <a:spLocks noGrp="1"/>
          </p:cNvSpPr>
          <p:nvPr>
            <p:ph type="sldNum" sz="quarter" idx="11"/>
          </p:nvPr>
        </p:nvSpPr>
        <p:spPr>
          <a:xfrm>
            <a:off x="8696325" y="5786438"/>
            <a:ext cx="447675" cy="323850"/>
          </a:xfrm>
          <a:prstGeom prst="rect">
            <a:avLst/>
          </a:prstGeom>
        </p:spPr>
        <p:txBody>
          <a:bodyPr lIns="91374" tIns="45688" rIns="91374" bIns="45688"/>
          <a:lstStyle>
            <a:lvl1pPr defTabSz="913743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/>
                </a:solidFill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1906B528-A68D-41D4-BB1A-E66E0FAD8C8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522129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374" tIns="45688" rIns="91374" bIns="45688"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374" tIns="45688" rIns="91374" bIns="45688"/>
          <a:lstStyle>
            <a:lvl1pPr marL="0" indent="0">
              <a:buNone/>
              <a:defRPr sz="3200"/>
            </a:lvl1pPr>
            <a:lvl2pPr marL="456870" indent="0">
              <a:buNone/>
              <a:defRPr sz="2800"/>
            </a:lvl2pPr>
            <a:lvl3pPr marL="913743" indent="0">
              <a:buNone/>
              <a:defRPr sz="2400"/>
            </a:lvl3pPr>
            <a:lvl4pPr marL="1370616" indent="0">
              <a:buNone/>
              <a:defRPr sz="2000"/>
            </a:lvl4pPr>
            <a:lvl5pPr marL="1827486" indent="0">
              <a:buNone/>
              <a:defRPr sz="2000"/>
            </a:lvl5pPr>
            <a:lvl6pPr marL="2284356" indent="0">
              <a:buNone/>
              <a:defRPr sz="2000"/>
            </a:lvl6pPr>
            <a:lvl7pPr marL="2741227" indent="0">
              <a:buNone/>
              <a:defRPr sz="2000"/>
            </a:lvl7pPr>
            <a:lvl8pPr marL="3198102" indent="0">
              <a:buNone/>
              <a:defRPr sz="2000"/>
            </a:lvl8pPr>
            <a:lvl9pPr marL="3654972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61992"/>
          </a:xfrm>
          <a:prstGeom prst="rect">
            <a:avLst/>
          </a:prstGeom>
        </p:spPr>
        <p:txBody>
          <a:bodyPr lIns="91374" tIns="45688" rIns="91374" bIns="45688"/>
          <a:lstStyle>
            <a:lvl1pPr marL="0" indent="0">
              <a:buNone/>
              <a:defRPr sz="1400"/>
            </a:lvl1pPr>
            <a:lvl2pPr marL="456870" indent="0">
              <a:buNone/>
              <a:defRPr sz="1200"/>
            </a:lvl2pPr>
            <a:lvl3pPr marL="913743" indent="0">
              <a:buNone/>
              <a:defRPr sz="1000"/>
            </a:lvl3pPr>
            <a:lvl4pPr marL="1370616" indent="0">
              <a:buNone/>
              <a:defRPr sz="900"/>
            </a:lvl4pPr>
            <a:lvl5pPr marL="1827486" indent="0">
              <a:buNone/>
              <a:defRPr sz="900"/>
            </a:lvl5pPr>
            <a:lvl6pPr marL="2284356" indent="0">
              <a:buNone/>
              <a:defRPr sz="900"/>
            </a:lvl6pPr>
            <a:lvl7pPr marL="2741227" indent="0">
              <a:buNone/>
              <a:defRPr sz="900"/>
            </a:lvl7pPr>
            <a:lvl8pPr marL="3198102" indent="0">
              <a:buNone/>
              <a:defRPr sz="900"/>
            </a:lvl8pPr>
            <a:lvl9pPr marL="3654972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7286625" y="6534150"/>
            <a:ext cx="1071563" cy="323850"/>
          </a:xfrm>
          <a:prstGeom prst="rect">
            <a:avLst/>
          </a:prstGeom>
        </p:spPr>
        <p:txBody>
          <a:bodyPr vert="horz" wrap="square" lIns="91374" tIns="45688" rIns="91374" bIns="45688" numCol="1" anchor="t" anchorCtr="0" compatLnSpc="1">
            <a:prstTxWarp prst="textNoShape">
              <a:avLst/>
            </a:prstTxWarp>
          </a:bodyPr>
          <a:lstStyle>
            <a:lvl1pPr defTabSz="913743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8F126FFE-CBCA-4254-9601-BCAD826F8A9D}" type="datetime1">
              <a:rPr lang="zh-TW" altLang="en-US"/>
              <a:pPr>
                <a:defRPr/>
              </a:pPr>
              <a:t>2019/5/21</a:t>
            </a:fld>
            <a:endParaRPr lang="en-US" altLang="zh-TW"/>
          </a:p>
        </p:txBody>
      </p:sp>
      <p:sp>
        <p:nvSpPr>
          <p:cNvPr id="6" name="投影片編號版面配置區 7"/>
          <p:cNvSpPr>
            <a:spLocks noGrp="1"/>
          </p:cNvSpPr>
          <p:nvPr>
            <p:ph type="sldNum" sz="quarter" idx="11"/>
          </p:nvPr>
        </p:nvSpPr>
        <p:spPr>
          <a:xfrm>
            <a:off x="8696325" y="5786438"/>
            <a:ext cx="447675" cy="323850"/>
          </a:xfrm>
          <a:prstGeom prst="rect">
            <a:avLst/>
          </a:prstGeom>
        </p:spPr>
        <p:txBody>
          <a:bodyPr lIns="91374" tIns="45688" rIns="91374" bIns="45688"/>
          <a:lstStyle>
            <a:lvl1pPr defTabSz="913743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/>
                </a:solidFill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AEEB717C-B1AB-4920-BBF1-0DCEE4B715B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94222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374" tIns="45688" rIns="91374" bIns="45688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257692"/>
          </a:xfrm>
          <a:prstGeom prst="rect">
            <a:avLst/>
          </a:prstGeom>
        </p:spPr>
        <p:txBody>
          <a:bodyPr vert="eaVert" lIns="91374" tIns="45688" rIns="91374" bIns="45688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7286625" y="6534150"/>
            <a:ext cx="1071563" cy="323850"/>
          </a:xfrm>
          <a:prstGeom prst="rect">
            <a:avLst/>
          </a:prstGeom>
        </p:spPr>
        <p:txBody>
          <a:bodyPr vert="horz" wrap="square" lIns="91374" tIns="45688" rIns="91374" bIns="45688" numCol="1" anchor="t" anchorCtr="0" compatLnSpc="1">
            <a:prstTxWarp prst="textNoShape">
              <a:avLst/>
            </a:prstTxWarp>
          </a:bodyPr>
          <a:lstStyle>
            <a:lvl1pPr defTabSz="913743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796E21B1-46F0-47FC-B219-E5D495D86701}" type="datetime1">
              <a:rPr lang="zh-TW" altLang="en-US"/>
              <a:pPr>
                <a:defRPr/>
              </a:pPr>
              <a:t>2019/5/21</a:t>
            </a:fld>
            <a:endParaRPr lang="en-US" altLang="zh-TW"/>
          </a:p>
        </p:txBody>
      </p:sp>
      <p:sp>
        <p:nvSpPr>
          <p:cNvPr id="5" name="投影片編號版面配置區 7"/>
          <p:cNvSpPr>
            <a:spLocks noGrp="1"/>
          </p:cNvSpPr>
          <p:nvPr>
            <p:ph type="sldNum" sz="quarter" idx="11"/>
          </p:nvPr>
        </p:nvSpPr>
        <p:spPr>
          <a:xfrm>
            <a:off x="8696325" y="5786438"/>
            <a:ext cx="447675" cy="323850"/>
          </a:xfrm>
          <a:prstGeom prst="rect">
            <a:avLst/>
          </a:prstGeom>
        </p:spPr>
        <p:txBody>
          <a:bodyPr lIns="91374" tIns="45688" rIns="91374" bIns="45688"/>
          <a:lstStyle>
            <a:lvl1pPr defTabSz="913743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/>
                </a:solidFill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AF872BDF-4A7D-4942-9DC5-E00559C23FF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546319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583254"/>
          </a:xfrm>
          <a:prstGeom prst="rect">
            <a:avLst/>
          </a:prstGeom>
        </p:spPr>
        <p:txBody>
          <a:bodyPr vert="eaVert" lIns="91374" tIns="45688" rIns="91374" bIns="45688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583254"/>
          </a:xfrm>
          <a:prstGeom prst="rect">
            <a:avLst/>
          </a:prstGeom>
        </p:spPr>
        <p:txBody>
          <a:bodyPr vert="eaVert" lIns="91374" tIns="45688" rIns="91374" bIns="45688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7286625" y="6534150"/>
            <a:ext cx="1071563" cy="323850"/>
          </a:xfrm>
          <a:prstGeom prst="rect">
            <a:avLst/>
          </a:prstGeom>
        </p:spPr>
        <p:txBody>
          <a:bodyPr vert="horz" wrap="square" lIns="91374" tIns="45688" rIns="91374" bIns="45688" numCol="1" anchor="t" anchorCtr="0" compatLnSpc="1">
            <a:prstTxWarp prst="textNoShape">
              <a:avLst/>
            </a:prstTxWarp>
          </a:bodyPr>
          <a:lstStyle>
            <a:lvl1pPr defTabSz="913743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00000"/>
                </a:solidFill>
                <a:latin typeface="+mn-lt"/>
                <a:ea typeface="新細明體" charset="-120"/>
              </a:defRPr>
            </a:lvl1pPr>
          </a:lstStyle>
          <a:p>
            <a:pPr>
              <a:defRPr/>
            </a:pPr>
            <a:fld id="{F2B9237B-451C-4143-BA20-10480BEB638D}" type="datetime1">
              <a:rPr lang="zh-TW" altLang="en-US"/>
              <a:pPr>
                <a:defRPr/>
              </a:pPr>
              <a:t>2019/5/21</a:t>
            </a:fld>
            <a:endParaRPr lang="en-US" altLang="zh-TW"/>
          </a:p>
        </p:txBody>
      </p:sp>
      <p:sp>
        <p:nvSpPr>
          <p:cNvPr id="5" name="投影片編號版面配置區 7"/>
          <p:cNvSpPr>
            <a:spLocks noGrp="1"/>
          </p:cNvSpPr>
          <p:nvPr>
            <p:ph type="sldNum" sz="quarter" idx="11"/>
          </p:nvPr>
        </p:nvSpPr>
        <p:spPr>
          <a:xfrm>
            <a:off x="8696325" y="5786438"/>
            <a:ext cx="447675" cy="323850"/>
          </a:xfrm>
          <a:prstGeom prst="rect">
            <a:avLst/>
          </a:prstGeom>
        </p:spPr>
        <p:txBody>
          <a:bodyPr lIns="91374" tIns="45688" rIns="91374" bIns="45688"/>
          <a:lstStyle>
            <a:lvl1pPr defTabSz="913743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/>
                </a:solidFill>
                <a:latin typeface="Calibri" pitchFamily="34" charset="0"/>
                <a:ea typeface="新細明體" charset="-120"/>
              </a:defRPr>
            </a:lvl1pPr>
          </a:lstStyle>
          <a:p>
            <a:pPr>
              <a:defRPr/>
            </a:pPr>
            <a:fld id="{7470A71A-2DE2-4D63-A672-CD4CCE9BE0C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207349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248292"/>
          </a:xfrm>
          <a:prstGeom prst="rect">
            <a:avLst/>
          </a:prstGeom>
        </p:spPr>
        <p:txBody>
          <a:bodyPr lIns="91374" tIns="45688" rIns="91374" bIns="45688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01496172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ChangeArrowheads="1"/>
          </p:cNvSpPr>
          <p:nvPr/>
        </p:nvSpPr>
        <p:spPr bwMode="auto">
          <a:xfrm>
            <a:off x="0" y="6080125"/>
            <a:ext cx="9144000" cy="785813"/>
          </a:xfrm>
          <a:prstGeom prst="rect">
            <a:avLst/>
          </a:prstGeom>
          <a:solidFill>
            <a:srgbClr val="FFCAAD"/>
          </a:solidFill>
          <a:ln>
            <a:noFill/>
          </a:ln>
          <a:extLst/>
        </p:spPr>
        <p:txBody>
          <a:bodyPr wrap="none" lIns="91374" tIns="45688" rIns="91374" bIns="45688" anchor="ctr"/>
          <a:lstStyle/>
          <a:p>
            <a:pPr defTabSz="913743">
              <a:defRPr/>
            </a:pPr>
            <a:endParaRPr lang="zh-TW" altLang="en-US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051" name="Rectangle 9"/>
          <p:cNvSpPr>
            <a:spLocks noChangeArrowheads="1"/>
          </p:cNvSpPr>
          <p:nvPr/>
        </p:nvSpPr>
        <p:spPr bwMode="auto">
          <a:xfrm>
            <a:off x="141288" y="6400800"/>
            <a:ext cx="184150" cy="23018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374" tIns="45688" rIns="91374" bIns="45688">
            <a:spAutoFit/>
          </a:bodyPr>
          <a:lstStyle/>
          <a:p>
            <a:pPr defTabSz="913743">
              <a:defRPr/>
            </a:pPr>
            <a:endParaRPr lang="zh-TW" altLang="zh-TW" sz="900">
              <a:solidFill>
                <a:srgbClr val="EEECE1"/>
              </a:solidFill>
              <a:latin typeface="Verdana" pitchFamily="34" charset="0"/>
            </a:endParaRPr>
          </a:p>
        </p:txBody>
      </p:sp>
      <p:sp>
        <p:nvSpPr>
          <p:cNvPr id="2052" name="橢圓 7"/>
          <p:cNvSpPr>
            <a:spLocks noChangeArrowheads="1"/>
          </p:cNvSpPr>
          <p:nvPr/>
        </p:nvSpPr>
        <p:spPr bwMode="auto">
          <a:xfrm>
            <a:off x="323850" y="5994400"/>
            <a:ext cx="1008063" cy="863600"/>
          </a:xfrm>
          <a:prstGeom prst="ellipse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91374" tIns="45688" rIns="91374" bIns="45688"/>
          <a:lstStyle/>
          <a:p>
            <a:pPr defTabSz="913743">
              <a:defRPr/>
            </a:pPr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1029" name="圖片 6" descr="醫改會LOGO確定版-透明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23850" y="5921375"/>
            <a:ext cx="10096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圖片 2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908175" y="6227763"/>
            <a:ext cx="554355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889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微軟正黑體" pitchFamily="34" charset="-120"/>
        </a:defRPr>
      </a:lvl5pPr>
      <a:lvl6pPr marL="45687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3743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061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748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標楷體" pitchFamily="65" charset="-120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標楷體" pitchFamily="65" charset="-12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標楷體" pitchFamily="65" charset="-12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標楷體" pitchFamily="65" charset="-120"/>
        </a:defRPr>
      </a:lvl5pPr>
      <a:lvl6pPr marL="2512794" indent="-228438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969664" indent="-228438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426535" indent="-228438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83410" indent="-228438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0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43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16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86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56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27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02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72" algn="l" defTabSz="9137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9952BF9-3422-42E1-872C-7826D2D0E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772400" cy="1470025"/>
          </a:xfrm>
        </p:spPr>
        <p:txBody>
          <a:bodyPr/>
          <a:lstStyle/>
          <a:p>
            <a:r>
              <a:rPr lang="zh-TW" altLang="en-US" sz="4800" b="1" dirty="0">
                <a:solidFill>
                  <a:srgbClr val="0000FF"/>
                </a:solidFill>
              </a:rPr>
              <a:t>新聞稿附件二、三、四</a:t>
            </a:r>
            <a:r>
              <a:rPr lang="zh-TW" altLang="en-US" sz="4800" b="1" dirty="0" smtClean="0">
                <a:solidFill>
                  <a:srgbClr val="0000FF"/>
                </a:solidFill>
              </a:rPr>
              <a:t>、</a:t>
            </a:r>
            <a:r>
              <a:rPr lang="zh-TW" altLang="en-US" sz="4800" b="1" dirty="0">
                <a:solidFill>
                  <a:srgbClr val="0000FF"/>
                </a:solidFill>
              </a:rPr>
              <a:t>五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A98692B4-B74F-446F-B45D-EAFE687F1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8CF7B0-66DD-4CFF-8DDC-31C084B84E96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DEEC027E-E564-4CD6-9A26-B38AE0357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49080"/>
            <a:ext cx="3096344" cy="2265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487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5150188"/>
              </p:ext>
            </p:extLst>
          </p:nvPr>
        </p:nvGraphicFramePr>
        <p:xfrm>
          <a:off x="355650" y="2204865"/>
          <a:ext cx="4720405" cy="3905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投影片編號版面配置區 1"/>
          <p:cNvSpPr txBox="1">
            <a:spLocks/>
          </p:cNvSpPr>
          <p:nvPr/>
        </p:nvSpPr>
        <p:spPr>
          <a:xfrm>
            <a:off x="8696325" y="5786438"/>
            <a:ext cx="447675" cy="323850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9F9BD1-7106-44BA-BFF4-271BA929A1CD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9994" y="1709572"/>
            <a:ext cx="41400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>
                <a:solidFill>
                  <a:srgbClr val="FF0000"/>
                </a:solidFill>
                <a:latin typeface="+mn-ea"/>
              </a:rPr>
              <a:t>Q1.</a:t>
            </a:r>
            <a:r>
              <a:rPr lang="zh-TW" altLang="en-US" sz="1400" b="1" dirty="0">
                <a:solidFill>
                  <a:srgbClr val="FF0000"/>
                </a:solidFill>
                <a:latin typeface="+mn-ea"/>
              </a:rPr>
              <a:t>  請問，您去診所就醫時，是否因為診所缺乏無障礙設施或設計不良 </a:t>
            </a:r>
            <a:r>
              <a:rPr lang="en-US" altLang="zh-TW" sz="1400" b="1" dirty="0">
                <a:solidFill>
                  <a:srgbClr val="FF0000"/>
                </a:solidFill>
                <a:latin typeface="+mn-ea"/>
              </a:rPr>
              <a:t>(</a:t>
            </a:r>
            <a:r>
              <a:rPr lang="zh-TW" altLang="en-US" sz="1400" b="1" dirty="0">
                <a:solidFill>
                  <a:srgbClr val="FF0000"/>
                </a:solidFill>
                <a:latin typeface="+mn-ea"/>
              </a:rPr>
              <a:t>不好用</a:t>
            </a:r>
            <a:r>
              <a:rPr lang="en-US" altLang="zh-TW" sz="1400" b="1" dirty="0">
                <a:solidFill>
                  <a:srgbClr val="FF0000"/>
                </a:solidFill>
                <a:latin typeface="+mn-ea"/>
              </a:rPr>
              <a:t>)</a:t>
            </a:r>
            <a:r>
              <a:rPr lang="zh-TW" altLang="en-US" sz="1400" b="1" dirty="0">
                <a:solidFill>
                  <a:srgbClr val="FF0000"/>
                </a:solidFill>
                <a:latin typeface="+mn-ea"/>
              </a:rPr>
              <a:t>，而感到就醫不便？</a:t>
            </a:r>
            <a:r>
              <a:rPr lang="en-US" altLang="zh-TW" sz="1400" b="1" dirty="0">
                <a:solidFill>
                  <a:srgbClr val="FF0000"/>
                </a:solidFill>
                <a:latin typeface="+mn-ea"/>
              </a:rPr>
              <a:t>(</a:t>
            </a:r>
            <a:r>
              <a:rPr lang="zh-TW" altLang="en-US" sz="1400" b="1" dirty="0">
                <a:solidFill>
                  <a:srgbClr val="FF0000"/>
                </a:solidFill>
                <a:latin typeface="+mn-ea"/>
              </a:rPr>
              <a:t>單選</a:t>
            </a:r>
            <a:r>
              <a:rPr lang="en-US" altLang="zh-TW" sz="1400" b="1" dirty="0">
                <a:solidFill>
                  <a:srgbClr val="FF0000"/>
                </a:solidFill>
                <a:latin typeface="+mn-ea"/>
              </a:rPr>
              <a:t>)</a:t>
            </a:r>
          </a:p>
        </p:txBody>
      </p:sp>
      <p:sp>
        <p:nvSpPr>
          <p:cNvPr id="14" name="文字方塊 18"/>
          <p:cNvSpPr txBox="1">
            <a:spLocks noChangeArrowheads="1"/>
          </p:cNvSpPr>
          <p:nvPr/>
        </p:nvSpPr>
        <p:spPr bwMode="auto">
          <a:xfrm>
            <a:off x="95734" y="5411502"/>
            <a:ext cx="8796746" cy="64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4" tIns="45688" rIns="91374" bIns="45688">
            <a:spAutoFit/>
          </a:bodyPr>
          <a:lstStyle/>
          <a:p>
            <a:r>
              <a:rPr kumimoji="0" lang="en-US" altLang="zh-TW" sz="1200" dirty="0">
                <a:solidFill>
                  <a:srgbClr val="000000"/>
                </a:solidFill>
                <a:ea typeface="標楷體" pitchFamily="65" charset="-120"/>
              </a:rPr>
              <a:t>1.</a:t>
            </a:r>
            <a:r>
              <a:rPr kumimoji="0" lang="zh-TW" altLang="en-US" sz="1200" dirty="0">
                <a:solidFill>
                  <a:srgbClr val="000000"/>
                </a:solidFill>
                <a:ea typeface="標楷體" pitchFamily="65" charset="-120"/>
              </a:rPr>
              <a:t>資料來源：</a:t>
            </a:r>
            <a:r>
              <a:rPr lang="zh-TW" altLang="en-US" sz="1200" dirty="0">
                <a:solidFill>
                  <a:srgbClr val="000000"/>
                </a:solidFill>
                <a:ea typeface="標楷體" pitchFamily="65" charset="-120"/>
              </a:rPr>
              <a:t>醫改會</a:t>
            </a:r>
            <a:r>
              <a:rPr lang="en-US" altLang="zh-TW" sz="1200" dirty="0">
                <a:solidFill>
                  <a:srgbClr val="000000"/>
                </a:solidFill>
                <a:ea typeface="標楷體" pitchFamily="65" charset="-120"/>
              </a:rPr>
              <a:t>2019</a:t>
            </a:r>
            <a:r>
              <a:rPr lang="zh-TW" altLang="en-US" sz="1200" dirty="0">
                <a:solidFill>
                  <a:srgbClr val="000000"/>
                </a:solidFill>
                <a:ea typeface="標楷體" pitchFamily="65" charset="-120"/>
              </a:rPr>
              <a:t>年</a:t>
            </a:r>
            <a:r>
              <a:rPr lang="en-US" altLang="zh-TW" sz="1200" dirty="0">
                <a:solidFill>
                  <a:srgbClr val="000000"/>
                </a:solidFill>
                <a:ea typeface="標楷體" pitchFamily="65" charset="-120"/>
              </a:rPr>
              <a:t>1-2</a:t>
            </a:r>
            <a:r>
              <a:rPr lang="zh-TW" altLang="en-US" sz="1200" dirty="0">
                <a:solidFill>
                  <a:srgbClr val="000000"/>
                </a:solidFill>
                <a:ea typeface="標楷體" pitchFamily="65" charset="-120"/>
              </a:rPr>
              <a:t>月於北北桃三市的</a:t>
            </a:r>
            <a:r>
              <a:rPr lang="en-US" altLang="zh-TW" sz="1200" dirty="0">
                <a:solidFill>
                  <a:srgbClr val="000000"/>
                </a:solidFill>
                <a:ea typeface="標楷體" pitchFamily="65" charset="-120"/>
              </a:rPr>
              <a:t>11</a:t>
            </a:r>
            <a:r>
              <a:rPr lang="zh-TW" altLang="en-US" sz="1200" dirty="0">
                <a:solidFill>
                  <a:srgbClr val="000000"/>
                </a:solidFill>
                <a:ea typeface="標楷體" pitchFamily="65" charset="-120"/>
              </a:rPr>
              <a:t>家醫學中心</a:t>
            </a:r>
            <a:r>
              <a:rPr lang="en-US" altLang="zh-TW" sz="1200" dirty="0">
                <a:solidFill>
                  <a:srgbClr val="000000"/>
                </a:solidFill>
                <a:ea typeface="標楷體" pitchFamily="65" charset="-120"/>
              </a:rPr>
              <a:t>(</a:t>
            </a:r>
            <a:r>
              <a:rPr lang="zh-TW" altLang="en-US" sz="1200" dirty="0">
                <a:solidFill>
                  <a:srgbClr val="000000"/>
                </a:solidFill>
                <a:ea typeface="標楷體" pitchFamily="65" charset="-120"/>
              </a:rPr>
              <a:t>含兒童醫院</a:t>
            </a:r>
            <a:r>
              <a:rPr lang="en-US" altLang="zh-TW" sz="1200" dirty="0">
                <a:solidFill>
                  <a:srgbClr val="000000"/>
                </a:solidFill>
                <a:ea typeface="標楷體" pitchFamily="65" charset="-120"/>
              </a:rPr>
              <a:t>)</a:t>
            </a:r>
            <a:r>
              <a:rPr lang="zh-TW" altLang="en-US" sz="1200" dirty="0">
                <a:solidFill>
                  <a:srgbClr val="000000"/>
                </a:solidFill>
                <a:ea typeface="標楷體" pitchFamily="65" charset="-120"/>
              </a:rPr>
              <a:t> 之出口民調，針對過去一年有診所就醫經驗者詢問其對診所無障礙設施之經驗，</a:t>
            </a:r>
            <a:r>
              <a:rPr lang="en-US" altLang="zh-TW" sz="1200" dirty="0">
                <a:solidFill>
                  <a:srgbClr val="000000"/>
                </a:solidFill>
                <a:ea typeface="標楷體" pitchFamily="65" charset="-120"/>
              </a:rPr>
              <a:t>Q1</a:t>
            </a:r>
            <a:r>
              <a:rPr lang="zh-TW" altLang="en-US" sz="1200" dirty="0">
                <a:solidFill>
                  <a:srgbClr val="000000"/>
                </a:solidFill>
                <a:ea typeface="標楷體" pitchFamily="65" charset="-120"/>
              </a:rPr>
              <a:t>有效樣本數為</a:t>
            </a:r>
            <a:r>
              <a:rPr lang="en-US" altLang="zh-TW" sz="1200" dirty="0">
                <a:solidFill>
                  <a:srgbClr val="000000"/>
                </a:solidFill>
                <a:ea typeface="標楷體" pitchFamily="65" charset="-120"/>
              </a:rPr>
              <a:t>62</a:t>
            </a:r>
            <a:r>
              <a:rPr lang="zh-TW" altLang="en-US" sz="1200" dirty="0">
                <a:solidFill>
                  <a:srgbClr val="000000"/>
                </a:solidFill>
                <a:ea typeface="標楷體" pitchFamily="65" charset="-120"/>
              </a:rPr>
              <a:t>位、</a:t>
            </a:r>
            <a:r>
              <a:rPr lang="en-US" altLang="zh-TW" sz="1200" dirty="0">
                <a:solidFill>
                  <a:srgbClr val="000000"/>
                </a:solidFill>
                <a:ea typeface="標楷體" pitchFamily="65" charset="-120"/>
              </a:rPr>
              <a:t>Q2</a:t>
            </a:r>
            <a:r>
              <a:rPr lang="zh-TW" altLang="en-US" sz="1200" dirty="0">
                <a:solidFill>
                  <a:srgbClr val="000000"/>
                </a:solidFill>
                <a:ea typeface="標楷體" pitchFamily="65" charset="-120"/>
              </a:rPr>
              <a:t>有效樣本數為</a:t>
            </a:r>
            <a:r>
              <a:rPr lang="en-US" altLang="zh-TW" sz="1200" dirty="0" smtClean="0">
                <a:solidFill>
                  <a:srgbClr val="000000"/>
                </a:solidFill>
                <a:ea typeface="標楷體" pitchFamily="65" charset="-120"/>
              </a:rPr>
              <a:t>63</a:t>
            </a:r>
            <a:r>
              <a:rPr lang="zh-TW" altLang="en-US" sz="1200" dirty="0" smtClean="0">
                <a:solidFill>
                  <a:srgbClr val="000000"/>
                </a:solidFill>
                <a:ea typeface="標楷體" pitchFamily="65" charset="-120"/>
              </a:rPr>
              <a:t>位</a:t>
            </a:r>
            <a:r>
              <a:rPr lang="zh-TW" altLang="en-US" sz="1200" dirty="0">
                <a:solidFill>
                  <a:srgbClr val="000000"/>
                </a:solidFill>
                <a:ea typeface="標楷體" pitchFamily="65" charset="-120"/>
              </a:rPr>
              <a:t>。</a:t>
            </a:r>
            <a:endParaRPr lang="en-US" altLang="zh-TW" sz="1200" dirty="0">
              <a:solidFill>
                <a:srgbClr val="000000"/>
              </a:solidFill>
              <a:ea typeface="標楷體" pitchFamily="65" charset="-120"/>
            </a:endParaRPr>
          </a:p>
          <a:p>
            <a:r>
              <a:rPr kumimoji="0" lang="en-US" altLang="zh-TW" sz="1200" dirty="0">
                <a:solidFill>
                  <a:srgbClr val="000000"/>
                </a:solidFill>
                <a:ea typeface="標楷體" pitchFamily="65" charset="-120"/>
              </a:rPr>
              <a:t>2.Q2</a:t>
            </a:r>
            <a:r>
              <a:rPr kumimoji="0" lang="zh-TW" altLang="en-US" sz="1200" dirty="0">
                <a:solidFill>
                  <a:srgbClr val="000000"/>
                </a:solidFill>
                <a:ea typeface="標楷體" pitchFamily="65" charset="-120"/>
              </a:rPr>
              <a:t>所指的「無感」</a:t>
            </a:r>
            <a:r>
              <a:rPr kumimoji="0" lang="zh-TW" altLang="en-US" sz="1200" dirty="0" smtClean="0">
                <a:solidFill>
                  <a:srgbClr val="000000"/>
                </a:solidFill>
                <a:ea typeface="標楷體" pitchFamily="65" charset="-120"/>
              </a:rPr>
              <a:t>，</a:t>
            </a:r>
            <a:r>
              <a:rPr lang="zh-TW" altLang="en-US" sz="1200" dirty="0">
                <a:solidFill>
                  <a:srgbClr val="000000"/>
                </a:solidFill>
                <a:ea typeface="標楷體" pitchFamily="65" charset="-120"/>
              </a:rPr>
              <a:t>包括</a:t>
            </a:r>
            <a:r>
              <a:rPr kumimoji="0" lang="zh-TW" altLang="en-US" sz="1200" dirty="0" smtClean="0">
                <a:solidFill>
                  <a:srgbClr val="000000"/>
                </a:solidFill>
                <a:ea typeface="標楷體" pitchFamily="65" charset="-120"/>
              </a:rPr>
              <a:t>回答</a:t>
            </a:r>
            <a:r>
              <a:rPr kumimoji="0" lang="zh-TW" altLang="en-US" sz="1200" dirty="0">
                <a:solidFill>
                  <a:srgbClr val="000000"/>
                </a:solidFill>
                <a:ea typeface="標楷體" pitchFamily="65" charset="-120"/>
              </a:rPr>
              <a:t>「沒有」或「沒意見</a:t>
            </a:r>
            <a:r>
              <a:rPr kumimoji="0" lang="zh-TW" altLang="en-US" sz="1200" dirty="0" smtClean="0">
                <a:solidFill>
                  <a:srgbClr val="000000"/>
                </a:solidFill>
                <a:ea typeface="標楷體" pitchFamily="65" charset="-120"/>
              </a:rPr>
              <a:t>者</a:t>
            </a:r>
            <a:r>
              <a:rPr kumimoji="0" lang="en-US" altLang="zh-TW" sz="1200" dirty="0" smtClean="0">
                <a:solidFill>
                  <a:srgbClr val="000000"/>
                </a:solidFill>
                <a:ea typeface="標楷體" pitchFamily="65" charset="-120"/>
              </a:rPr>
              <a:t>/</a:t>
            </a:r>
            <a:r>
              <a:rPr kumimoji="0" lang="zh-TW" altLang="en-US" sz="1200" dirty="0" smtClean="0">
                <a:solidFill>
                  <a:srgbClr val="000000"/>
                </a:solidFill>
                <a:ea typeface="標楷體" pitchFamily="65" charset="-120"/>
              </a:rPr>
              <a:t>未答」</a:t>
            </a:r>
            <a:r>
              <a:rPr kumimoji="0" lang="zh-TW" altLang="en-US" sz="1200" dirty="0">
                <a:solidFill>
                  <a:srgbClr val="000000"/>
                </a:solidFill>
                <a:ea typeface="標楷體" pitchFamily="65" charset="-120"/>
              </a:rPr>
              <a:t>。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663299"/>
            <a:ext cx="9108504" cy="877163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 defTabSz="912813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7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有診所就醫經驗的行動不便者</a:t>
            </a:r>
            <a:endParaRPr kumimoji="1" lang="en-US" altLang="zh-TW" sz="27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4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 </a:t>
            </a:r>
            <a:r>
              <a:rPr kumimoji="1" lang="en-US" altLang="zh-TW" sz="2400" b="1" dirty="0">
                <a:solidFill>
                  <a:srgbClr val="FFFF00"/>
                </a:solidFill>
                <a:latin typeface="+mn-ea"/>
              </a:rPr>
              <a:t>60%</a:t>
            </a:r>
            <a:r>
              <a:rPr kumimoji="1" lang="zh-TW" altLang="en-US" sz="22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遭遇過診所就醫障礙             </a:t>
            </a:r>
            <a:r>
              <a:rPr kumimoji="1" lang="zh-TW" altLang="en-US" sz="2200" b="1" dirty="0">
                <a:solidFill>
                  <a:srgbClr val="FFFF00"/>
                </a:solidFill>
                <a:latin typeface="+mn-ea"/>
              </a:rPr>
              <a:t>近七成</a:t>
            </a:r>
            <a:r>
              <a:rPr kumimoji="1" lang="zh-TW" altLang="en-US" sz="2200" b="1" dirty="0">
                <a:solidFill>
                  <a:prstClr val="white">
                    <a:lumMod val="95000"/>
                  </a:prstClr>
                </a:solidFill>
                <a:latin typeface="微軟正黑體"/>
              </a:rPr>
              <a:t>對政府改善診所無障礙環境無感</a:t>
            </a:r>
            <a:endParaRPr kumimoji="1" lang="zh-TW" altLang="en-US" sz="2200" b="1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graphicFrame>
        <p:nvGraphicFramePr>
          <p:cNvPr id="12" name="圖表 11">
            <a:extLst>
              <a:ext uri="{FF2B5EF4-FFF2-40B4-BE49-F238E27FC236}">
                <a16:creationId xmlns:a16="http://schemas.microsoft.com/office/drawing/2014/main" xmlns="" id="{760621C2-A4CD-43DE-A06D-EDE9838647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5102136"/>
              </p:ext>
            </p:extLst>
          </p:nvPr>
        </p:nvGraphicFramePr>
        <p:xfrm>
          <a:off x="4211960" y="2132856"/>
          <a:ext cx="6110952" cy="3683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文字方塊 1">
            <a:extLst>
              <a:ext uri="{FF2B5EF4-FFF2-40B4-BE49-F238E27FC236}">
                <a16:creationId xmlns:a16="http://schemas.microsoft.com/office/drawing/2014/main" xmlns="" id="{20E96992-8F43-4BEC-9076-F8EB4A8720E7}"/>
              </a:ext>
            </a:extLst>
          </p:cNvPr>
          <p:cNvSpPr txBox="1"/>
          <p:nvPr/>
        </p:nvSpPr>
        <p:spPr>
          <a:xfrm>
            <a:off x="6444208" y="3304562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b="1" dirty="0">
                <a:solidFill>
                  <a:schemeClr val="bg1">
                    <a:lumMod val="95000"/>
                  </a:schemeClr>
                </a:solidFill>
              </a:rPr>
              <a:t>(n=10)</a:t>
            </a:r>
          </a:p>
        </p:txBody>
      </p:sp>
      <p:sp>
        <p:nvSpPr>
          <p:cNvPr id="18" name="文字方塊 1">
            <a:extLst>
              <a:ext uri="{FF2B5EF4-FFF2-40B4-BE49-F238E27FC236}">
                <a16:creationId xmlns:a16="http://schemas.microsoft.com/office/drawing/2014/main" xmlns="" id="{4A9DBDD2-7952-4979-800C-8EA955EE7E97}"/>
              </a:ext>
            </a:extLst>
          </p:cNvPr>
          <p:cNvSpPr txBox="1"/>
          <p:nvPr/>
        </p:nvSpPr>
        <p:spPr>
          <a:xfrm>
            <a:off x="7380312" y="3517498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b="1" dirty="0">
                <a:solidFill>
                  <a:schemeClr val="bg1">
                    <a:lumMod val="95000"/>
                  </a:schemeClr>
                </a:solidFill>
              </a:rPr>
              <a:t>(n=20)</a:t>
            </a:r>
          </a:p>
        </p:txBody>
      </p:sp>
      <p:sp>
        <p:nvSpPr>
          <p:cNvPr id="19" name="文字方塊 1">
            <a:extLst>
              <a:ext uri="{FF2B5EF4-FFF2-40B4-BE49-F238E27FC236}">
                <a16:creationId xmlns:a16="http://schemas.microsoft.com/office/drawing/2014/main" xmlns="" id="{EFBEE286-569C-465C-8DDF-ECC4924E1C2B}"/>
              </a:ext>
            </a:extLst>
          </p:cNvPr>
          <p:cNvSpPr txBox="1"/>
          <p:nvPr/>
        </p:nvSpPr>
        <p:spPr>
          <a:xfrm>
            <a:off x="6455798" y="4797152"/>
            <a:ext cx="914400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b="1" dirty="0">
                <a:solidFill>
                  <a:schemeClr val="bg1">
                    <a:lumMod val="95000"/>
                  </a:schemeClr>
                </a:solidFill>
              </a:rPr>
              <a:t>(n=33)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B90A5E9F-CBC7-44E8-A0F9-8746BDBCC302}"/>
              </a:ext>
            </a:extLst>
          </p:cNvPr>
          <p:cNvSpPr/>
          <p:nvPr/>
        </p:nvSpPr>
        <p:spPr>
          <a:xfrm>
            <a:off x="4967594" y="1646717"/>
            <a:ext cx="42484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>
                <a:solidFill>
                  <a:srgbClr val="006600"/>
                </a:solidFill>
                <a:latin typeface="+mn-ea"/>
              </a:rPr>
              <a:t>Q2.</a:t>
            </a:r>
            <a:r>
              <a:rPr lang="zh-TW" altLang="en-US" sz="1400" b="1" dirty="0">
                <a:solidFill>
                  <a:srgbClr val="006600"/>
                </a:solidFill>
                <a:latin typeface="+mn-ea"/>
              </a:rPr>
              <a:t> 政府為了推動分級醫療，宣布將鼓勵診所設置無障礙設施，方便行動不便者到診所看病。請問，這一年多來您有感受這些進步與改變嗎？</a:t>
            </a:r>
            <a:endParaRPr lang="en-US" altLang="zh-TW" sz="1400" b="1" dirty="0">
              <a:solidFill>
                <a:srgbClr val="006600"/>
              </a:solidFill>
              <a:latin typeface="+mn-ea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D2A23324-41E1-4E33-8E17-EA1443DD9987}"/>
              </a:ext>
            </a:extLst>
          </p:cNvPr>
          <p:cNvSpPr/>
          <p:nvPr/>
        </p:nvSpPr>
        <p:spPr>
          <a:xfrm>
            <a:off x="56391" y="147700"/>
            <a:ext cx="4140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+mn-ea"/>
              </a:rPr>
              <a:t>附件二  需求面體檢</a:t>
            </a:r>
            <a:endParaRPr lang="en-US" altLang="zh-TW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77381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556792"/>
            <a:ext cx="4227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b="1" dirty="0">
                <a:solidFill>
                  <a:srgbClr val="006600"/>
                </a:solidFill>
                <a:latin typeface="+mn-ea"/>
                <a:ea typeface="+mn-ea"/>
              </a:rPr>
              <a:t>Q:</a:t>
            </a:r>
            <a:r>
              <a:rPr lang="zh-TW" altLang="en-US" sz="1600" b="1" dirty="0">
                <a:solidFill>
                  <a:srgbClr val="006600"/>
                </a:solidFill>
                <a:latin typeface="+mn-ea"/>
                <a:ea typeface="+mn-ea"/>
              </a:rPr>
              <a:t>請問，您知道居家附近哪裡有無障礙設施</a:t>
            </a:r>
            <a:r>
              <a:rPr lang="en-US" altLang="zh-TW" sz="1600" b="1" dirty="0">
                <a:solidFill>
                  <a:srgbClr val="006600"/>
                </a:solidFill>
                <a:latin typeface="+mn-ea"/>
                <a:ea typeface="+mn-ea"/>
              </a:rPr>
              <a:t>(</a:t>
            </a:r>
            <a:r>
              <a:rPr lang="zh-TW" altLang="en-US" sz="1600" b="1" dirty="0">
                <a:solidFill>
                  <a:srgbClr val="006600"/>
                </a:solidFill>
                <a:latin typeface="+mn-ea"/>
                <a:ea typeface="+mn-ea"/>
              </a:rPr>
              <a:t>通道或廁所</a:t>
            </a:r>
            <a:r>
              <a:rPr lang="en-US" altLang="zh-TW" sz="1600" b="1" dirty="0">
                <a:solidFill>
                  <a:srgbClr val="006600"/>
                </a:solidFill>
                <a:latin typeface="+mn-ea"/>
                <a:ea typeface="+mn-ea"/>
              </a:rPr>
              <a:t>)</a:t>
            </a:r>
            <a:r>
              <a:rPr lang="zh-TW" altLang="en-US" sz="1600" b="1" dirty="0">
                <a:solidFill>
                  <a:srgbClr val="006600"/>
                </a:solidFill>
                <a:latin typeface="+mn-ea"/>
                <a:ea typeface="+mn-ea"/>
              </a:rPr>
              <a:t>，方便行動不便者就醫的診所嗎？</a:t>
            </a:r>
          </a:p>
        </p:txBody>
      </p:sp>
      <p:graphicFrame>
        <p:nvGraphicFramePr>
          <p:cNvPr id="5" name="圖表 4"/>
          <p:cNvGraphicFramePr/>
          <p:nvPr>
            <p:extLst>
              <p:ext uri="{D42A27DB-BD31-4B8C-83A1-F6EECF244321}">
                <p14:modId xmlns:p14="http://schemas.microsoft.com/office/powerpoint/2010/main" val="728837059"/>
              </p:ext>
            </p:extLst>
          </p:nvPr>
        </p:nvGraphicFramePr>
        <p:xfrm>
          <a:off x="-334794" y="1750600"/>
          <a:ext cx="5431006" cy="4266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文字方塊 18"/>
          <p:cNvSpPr txBox="1">
            <a:spLocks noChangeArrowheads="1"/>
          </p:cNvSpPr>
          <p:nvPr/>
        </p:nvSpPr>
        <p:spPr bwMode="auto">
          <a:xfrm>
            <a:off x="27336" y="5445224"/>
            <a:ext cx="8627130" cy="46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74" tIns="45688" rIns="91374" bIns="45688">
            <a:spAutoFit/>
          </a:bodyPr>
          <a:lstStyle/>
          <a:p>
            <a:r>
              <a:rPr kumimoji="0" lang="zh-TW" altLang="en-US" sz="1200" dirty="0">
                <a:solidFill>
                  <a:srgbClr val="000000"/>
                </a:solidFill>
                <a:ea typeface="標楷體" pitchFamily="65" charset="-120"/>
              </a:rPr>
              <a:t>資料來源：</a:t>
            </a:r>
            <a:endParaRPr kumimoji="0" lang="en-US" altLang="zh-TW" sz="1200" dirty="0">
              <a:solidFill>
                <a:srgbClr val="000000"/>
              </a:solidFill>
              <a:ea typeface="標楷體" pitchFamily="65" charset="-120"/>
            </a:endParaRPr>
          </a:p>
          <a:p>
            <a:r>
              <a:rPr lang="zh-TW" altLang="en-US" sz="1200" dirty="0">
                <a:solidFill>
                  <a:srgbClr val="000000"/>
                </a:solidFill>
                <a:ea typeface="標楷體" pitchFamily="65" charset="-120"/>
              </a:rPr>
              <a:t>醫改會</a:t>
            </a:r>
            <a:r>
              <a:rPr lang="en-US" altLang="zh-TW" sz="1200" dirty="0">
                <a:solidFill>
                  <a:srgbClr val="000000"/>
                </a:solidFill>
                <a:ea typeface="標楷體" pitchFamily="65" charset="-120"/>
              </a:rPr>
              <a:t>2019</a:t>
            </a:r>
            <a:r>
              <a:rPr lang="zh-TW" altLang="en-US" sz="1200" dirty="0">
                <a:solidFill>
                  <a:srgbClr val="000000"/>
                </a:solidFill>
                <a:ea typeface="標楷體" pitchFamily="65" charset="-120"/>
              </a:rPr>
              <a:t>年</a:t>
            </a:r>
            <a:r>
              <a:rPr lang="en-US" altLang="zh-TW" sz="1200" dirty="0">
                <a:solidFill>
                  <a:srgbClr val="000000"/>
                </a:solidFill>
                <a:ea typeface="標楷體" pitchFamily="65" charset="-120"/>
              </a:rPr>
              <a:t>1-2</a:t>
            </a:r>
            <a:r>
              <a:rPr lang="zh-TW" altLang="en-US" sz="1200" dirty="0">
                <a:solidFill>
                  <a:srgbClr val="000000"/>
                </a:solidFill>
                <a:ea typeface="標楷體" pitchFamily="65" charset="-120"/>
              </a:rPr>
              <a:t>月於北北桃三市的</a:t>
            </a:r>
            <a:r>
              <a:rPr lang="en-US" altLang="zh-TW" sz="1200" dirty="0">
                <a:solidFill>
                  <a:srgbClr val="000000"/>
                </a:solidFill>
                <a:ea typeface="標楷體" pitchFamily="65" charset="-120"/>
              </a:rPr>
              <a:t>11</a:t>
            </a:r>
            <a:r>
              <a:rPr lang="zh-TW" altLang="en-US" sz="1200" dirty="0">
                <a:solidFill>
                  <a:srgbClr val="000000"/>
                </a:solidFill>
                <a:ea typeface="標楷體" pitchFamily="65" charset="-120"/>
              </a:rPr>
              <a:t>家醫學中心</a:t>
            </a:r>
            <a:r>
              <a:rPr lang="en-US" altLang="zh-TW" sz="1200" dirty="0">
                <a:solidFill>
                  <a:srgbClr val="000000"/>
                </a:solidFill>
                <a:ea typeface="標楷體" pitchFamily="65" charset="-120"/>
              </a:rPr>
              <a:t>(</a:t>
            </a:r>
            <a:r>
              <a:rPr lang="zh-TW" altLang="en-US" sz="1200" dirty="0">
                <a:solidFill>
                  <a:srgbClr val="000000"/>
                </a:solidFill>
                <a:ea typeface="標楷體" pitchFamily="65" charset="-120"/>
              </a:rPr>
              <a:t>含兒童醫院</a:t>
            </a:r>
            <a:r>
              <a:rPr lang="en-US" altLang="zh-TW" sz="1200" dirty="0">
                <a:solidFill>
                  <a:srgbClr val="000000"/>
                </a:solidFill>
                <a:ea typeface="標楷體" pitchFamily="65" charset="-120"/>
              </a:rPr>
              <a:t>)</a:t>
            </a:r>
            <a:r>
              <a:rPr lang="zh-TW" altLang="en-US" sz="1200" dirty="0">
                <a:solidFill>
                  <a:srgbClr val="000000"/>
                </a:solidFill>
                <a:ea typeface="標楷體" pitchFamily="65" charset="-120"/>
              </a:rPr>
              <a:t>所做的行動不便門診病人之出口民調，有效樣本數為</a:t>
            </a:r>
            <a:r>
              <a:rPr lang="en-US" altLang="zh-TW" sz="1200" dirty="0">
                <a:solidFill>
                  <a:srgbClr val="000000"/>
                </a:solidFill>
                <a:ea typeface="標楷體" pitchFamily="65" charset="-120"/>
              </a:rPr>
              <a:t>108</a:t>
            </a:r>
            <a:r>
              <a:rPr lang="zh-TW" altLang="en-US" sz="1200" dirty="0">
                <a:solidFill>
                  <a:srgbClr val="000000"/>
                </a:solidFill>
                <a:ea typeface="標楷體" pitchFamily="65" charset="-120"/>
              </a:rPr>
              <a:t>位。</a:t>
            </a:r>
            <a:endParaRPr kumimoji="0" lang="zh-TW" altLang="en-US" sz="1200" dirty="0">
              <a:solidFill>
                <a:srgbClr val="000000"/>
              </a:solidFill>
              <a:ea typeface="標楷體" pitchFamily="65" charset="-120"/>
            </a:endParaRPr>
          </a:p>
        </p:txBody>
      </p:sp>
      <p:graphicFrame>
        <p:nvGraphicFramePr>
          <p:cNvPr id="11" name="圖表 10">
            <a:extLst>
              <a:ext uri="{FF2B5EF4-FFF2-40B4-BE49-F238E27FC236}">
                <a16:creationId xmlns:a16="http://schemas.microsoft.com/office/drawing/2014/main" xmlns="" id="{B334B065-BE9F-49B6-9256-988AB57AF8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4773705"/>
              </p:ext>
            </p:extLst>
          </p:nvPr>
        </p:nvGraphicFramePr>
        <p:xfrm>
          <a:off x="4340900" y="1888268"/>
          <a:ext cx="5415676" cy="4129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矩形 1">
            <a:extLst>
              <a:ext uri="{FF2B5EF4-FFF2-40B4-BE49-F238E27FC236}">
                <a16:creationId xmlns:a16="http://schemas.microsoft.com/office/drawing/2014/main" xmlns="" id="{6D869C07-C3E6-4BF2-AFF0-A2A499218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435" y="116632"/>
            <a:ext cx="8627130" cy="1200264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 lIns="91374" tIns="45688" rIns="91374" bIns="45688">
            <a:spAutoFit/>
          </a:bodyPr>
          <a:lstStyle/>
          <a:p>
            <a:pPr marL="460375" lvl="2" algn="ctr"/>
            <a:r>
              <a:rPr kumimoji="0" lang="zh-TW" altLang="en-US" sz="2400" b="1" dirty="0">
                <a:solidFill>
                  <a:schemeClr val="bg1"/>
                </a:solidFill>
                <a:ea typeface="標楷體" pitchFamily="65" charset="-120"/>
              </a:rPr>
              <a:t>行動不便者就醫者</a:t>
            </a:r>
            <a:endParaRPr lang="en-US" altLang="zh-TW" sz="2400" b="1" dirty="0">
              <a:solidFill>
                <a:schemeClr val="bg1"/>
              </a:solidFill>
              <a:ea typeface="標楷體" pitchFamily="65" charset="-120"/>
            </a:endParaRPr>
          </a:p>
          <a:p>
            <a:pPr marL="460375" lvl="2" algn="ctr"/>
            <a:r>
              <a:rPr lang="en-US" altLang="zh-TW" sz="2400" b="1" dirty="0">
                <a:solidFill>
                  <a:srgbClr val="FFFF00"/>
                </a:solidFill>
                <a:ea typeface="標楷體" pitchFamily="65" charset="-120"/>
              </a:rPr>
              <a:t>66%</a:t>
            </a:r>
            <a:r>
              <a:rPr lang="zh-TW" altLang="zh-TW" sz="2400" b="1" dirty="0">
                <a:solidFill>
                  <a:schemeClr val="bg1"/>
                </a:solidFill>
                <a:ea typeface="標楷體" pitchFamily="65" charset="-120"/>
              </a:rPr>
              <a:t>不知道哪裡有無障礙診所</a:t>
            </a:r>
            <a:endParaRPr lang="en-US" altLang="zh-TW" sz="2400" b="1" dirty="0">
              <a:solidFill>
                <a:schemeClr val="bg1"/>
              </a:solidFill>
              <a:ea typeface="標楷體" pitchFamily="65" charset="-120"/>
            </a:endParaRPr>
          </a:p>
          <a:p>
            <a:pPr marL="460375" lvl="2" algn="ctr"/>
            <a:r>
              <a:rPr lang="en-US" altLang="zh-TW" sz="2400" b="1" dirty="0">
                <a:solidFill>
                  <a:srgbClr val="FFFF00"/>
                </a:solidFill>
                <a:ea typeface="標楷體" pitchFamily="65" charset="-120"/>
              </a:rPr>
              <a:t>77%</a:t>
            </a:r>
            <a:r>
              <a:rPr lang="zh-TW" altLang="zh-TW" sz="2400" b="1" dirty="0">
                <a:solidFill>
                  <a:schemeClr val="bg1"/>
                </a:solidFill>
                <a:ea typeface="標楷體" pitchFamily="65" charset="-120"/>
              </a:rPr>
              <a:t>不知道可以用手機</a:t>
            </a:r>
            <a:r>
              <a:rPr lang="en-US" altLang="zh-TW" sz="2400" b="1" dirty="0">
                <a:solidFill>
                  <a:schemeClr val="bg1"/>
                </a:solidFill>
                <a:ea typeface="標楷體" pitchFamily="65" charset="-120"/>
              </a:rPr>
              <a:t>APP</a:t>
            </a:r>
            <a:r>
              <a:rPr lang="zh-TW" altLang="zh-TW" sz="2400" b="1" dirty="0">
                <a:solidFill>
                  <a:schemeClr val="bg1"/>
                </a:solidFill>
                <a:ea typeface="標楷體" pitchFamily="65" charset="-120"/>
              </a:rPr>
              <a:t>或上網查詢</a:t>
            </a:r>
            <a:endParaRPr lang="en-US" altLang="zh-TW" sz="2400" b="1" dirty="0">
              <a:solidFill>
                <a:schemeClr val="bg1"/>
              </a:solidFill>
              <a:ea typeface="標楷體" pitchFamily="65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28DEAF4D-5C87-478B-9F6F-74508F3B0597}"/>
              </a:ext>
            </a:extLst>
          </p:cNvPr>
          <p:cNvSpPr/>
          <p:nvPr/>
        </p:nvSpPr>
        <p:spPr>
          <a:xfrm>
            <a:off x="4683025" y="1556792"/>
            <a:ext cx="4446934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 b="1" dirty="0">
                <a:solidFill>
                  <a:srgbClr val="006600"/>
                </a:solidFill>
                <a:latin typeface="+mn-ea"/>
                <a:ea typeface="+mn-ea"/>
              </a:rPr>
              <a:t>Q:</a:t>
            </a:r>
            <a:r>
              <a:rPr lang="zh-TW" altLang="en-US" sz="1600" b="1" dirty="0">
                <a:solidFill>
                  <a:srgbClr val="006600"/>
                </a:solidFill>
                <a:latin typeface="+mn-ea"/>
                <a:ea typeface="+mn-ea"/>
              </a:rPr>
              <a:t>請問，您知道可以用手機</a:t>
            </a:r>
            <a:r>
              <a:rPr lang="en-US" altLang="zh-TW" sz="1600" b="1" dirty="0">
                <a:solidFill>
                  <a:srgbClr val="006600"/>
                </a:solidFill>
                <a:latin typeface="+mn-ea"/>
                <a:ea typeface="+mn-ea"/>
              </a:rPr>
              <a:t>App</a:t>
            </a:r>
            <a:r>
              <a:rPr lang="zh-TW" altLang="en-US" sz="1600" b="1" dirty="0">
                <a:solidFill>
                  <a:srgbClr val="006600"/>
                </a:solidFill>
                <a:latin typeface="+mn-ea"/>
                <a:ea typeface="+mn-ea"/>
              </a:rPr>
              <a:t>或上網查詢附近哪裡有無障礙診所嗎？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DDA4A4D8-CF92-448D-9847-7F50B45AAFA3}"/>
              </a:ext>
            </a:extLst>
          </p:cNvPr>
          <p:cNvSpPr/>
          <p:nvPr/>
        </p:nvSpPr>
        <p:spPr>
          <a:xfrm>
            <a:off x="395536" y="116632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highlight>
                  <a:srgbClr val="0000FF"/>
                </a:highlight>
                <a:latin typeface="+mn-ea"/>
              </a:rPr>
              <a:t>附件三  資訊面體檢</a:t>
            </a:r>
            <a:endParaRPr lang="en-US" altLang="zh-TW" dirty="0">
              <a:solidFill>
                <a:schemeClr val="bg1"/>
              </a:solidFill>
              <a:highlight>
                <a:srgbClr val="0000FF"/>
              </a:highligh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9370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710828"/>
              </p:ext>
            </p:extLst>
          </p:nvPr>
        </p:nvGraphicFramePr>
        <p:xfrm>
          <a:off x="179512" y="369332"/>
          <a:ext cx="8715224" cy="3474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81070"/>
                <a:gridCol w="593415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無障礙</a:t>
                      </a:r>
                      <a:r>
                        <a:rPr lang="zh-TW" altLang="en-US" sz="18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變</a:t>
                      </a:r>
                      <a:r>
                        <a:rPr lang="zh-TW" altLang="en-US" sz="2400" dirty="0" smtClean="0">
                          <a:solidFill>
                            <a:srgbClr val="FFFF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五障礙</a:t>
                      </a:r>
                      <a:r>
                        <a:rPr lang="en-US" altLang="zh-TW" sz="18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--</a:t>
                      </a:r>
                      <a:r>
                        <a:rPr lang="en-US" altLang="zh-TW" sz="16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《</a:t>
                      </a:r>
                      <a:r>
                        <a:rPr lang="zh-TW" altLang="en-US" sz="16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超有障礙</a:t>
                      </a:r>
                      <a:r>
                        <a:rPr lang="en-US" altLang="zh-TW" sz="16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》</a:t>
                      </a:r>
                      <a:r>
                        <a:rPr lang="zh-TW" altLang="en-US" sz="16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的無障礙診所查詢系統</a:t>
                      </a:r>
                      <a:endParaRPr lang="zh-TW" altLang="en-US" sz="18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solidFill>
                      <a:srgbClr val="48592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sz="16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kern="1200" dirty="0" smtClean="0">
                          <a:latin typeface="標楷體" pitchFamily="65" charset="-120"/>
                          <a:ea typeface="標楷體" pitchFamily="65" charset="-120"/>
                          <a:sym typeface="Wingdings"/>
                        </a:rPr>
                        <a:t></a:t>
                      </a:r>
                      <a:r>
                        <a:rPr lang="zh-TW" altLang="en-US" sz="1600" b="0" kern="1200" dirty="0" smtClean="0">
                          <a:latin typeface="標楷體" pitchFamily="65" charset="-120"/>
                          <a:ea typeface="標楷體" pitchFamily="65" charset="-120"/>
                        </a:rPr>
                        <a:t>健保或自費，傻傻分不清！</a:t>
                      </a:r>
                      <a:endParaRPr lang="en-US" altLang="zh-TW" sz="1600" b="0" kern="120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200" kern="1200" dirty="0" smtClean="0">
                          <a:latin typeface="標楷體" pitchFamily="65" charset="-120"/>
                          <a:ea typeface="標楷體" pitchFamily="65" charset="-120"/>
                        </a:rPr>
                        <a:t>「無障礙就醫環境資訊」</a:t>
                      </a:r>
                      <a:r>
                        <a:rPr lang="zh-TW" altLang="en-US" sz="1200" kern="1200" dirty="0" smtClean="0">
                          <a:latin typeface="標楷體" pitchFamily="65" charset="-120"/>
                          <a:ea typeface="標楷體" pitchFamily="65" charset="-120"/>
                        </a:rPr>
                        <a:t>的診所名單，看不出來哪些是健保特約診所還是自費</a:t>
                      </a:r>
                      <a:r>
                        <a:rPr lang="en-US" altLang="zh-TW" sz="1200" kern="1200" dirty="0" smtClean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1200" kern="1200" dirty="0" smtClean="0">
                          <a:latin typeface="標楷體" pitchFamily="65" charset="-120"/>
                          <a:ea typeface="標楷體" pitchFamily="65" charset="-120"/>
                        </a:rPr>
                        <a:t>醫美診所</a:t>
                      </a:r>
                      <a:r>
                        <a:rPr lang="en-US" altLang="zh-TW" sz="1200" kern="1200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lang="zh-TW" altLang="en-US" sz="1200" kern="1200" dirty="0" smtClean="0">
                          <a:latin typeface="標楷體" pitchFamily="65" charset="-120"/>
                          <a:ea typeface="標楷體" pitchFamily="65" charset="-120"/>
                        </a:rPr>
                        <a:t>，停約診所也夾雜其中。</a:t>
                      </a:r>
                      <a:endParaRPr lang="zh-TW" altLang="en-US" sz="1200" kern="1200" dirty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kern="1200" dirty="0" smtClean="0">
                          <a:latin typeface="標楷體" pitchFamily="65" charset="-120"/>
                          <a:ea typeface="標楷體" pitchFamily="65" charset="-120"/>
                          <a:sym typeface="Wingdings"/>
                        </a:rPr>
                        <a:t></a:t>
                      </a:r>
                      <a:r>
                        <a:rPr lang="zh-TW" altLang="en-US" sz="1600" b="0" kern="1200" dirty="0" smtClean="0">
                          <a:latin typeface="標楷體" pitchFamily="65" charset="-120"/>
                          <a:ea typeface="標楷體" pitchFamily="65" charset="-120"/>
                        </a:rPr>
                        <a:t>沒地址科別，資訊給半套！</a:t>
                      </a:r>
                      <a:endParaRPr lang="en-US" altLang="zh-TW" sz="1600" b="0" kern="120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200" kern="1200" dirty="0" smtClean="0">
                          <a:latin typeface="標楷體" pitchFamily="65" charset="-120"/>
                          <a:ea typeface="標楷體" pitchFamily="65" charset="-120"/>
                        </a:rPr>
                        <a:t>「無障礙就醫環境資訊」</a:t>
                      </a:r>
                      <a:r>
                        <a:rPr lang="zh-TW" altLang="en-US" sz="1200" kern="1200" dirty="0" smtClean="0">
                          <a:latin typeface="標楷體" pitchFamily="65" charset="-120"/>
                          <a:ea typeface="標楷體" pitchFamily="65" charset="-120"/>
                        </a:rPr>
                        <a:t>的診所名單，但無地址電話，也無看診科別，只能用代碼或名稱再輸入健保</a:t>
                      </a:r>
                      <a:r>
                        <a:rPr lang="en-US" altLang="zh-TW" sz="1200" kern="1200" dirty="0" smtClean="0">
                          <a:latin typeface="標楷體" pitchFamily="65" charset="-120"/>
                          <a:ea typeface="標楷體" pitchFamily="65" charset="-120"/>
                        </a:rPr>
                        <a:t>app</a:t>
                      </a:r>
                      <a:r>
                        <a:rPr lang="zh-TW" altLang="en-US" sz="1200" kern="1200" dirty="0" smtClean="0">
                          <a:latin typeface="標楷體" pitchFamily="65" charset="-120"/>
                          <a:ea typeface="標楷體" pitchFamily="65" charset="-120"/>
                        </a:rPr>
                        <a:t>查詢。</a:t>
                      </a:r>
                      <a:endParaRPr lang="zh-TW" altLang="en-US" sz="1200" kern="1200" dirty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kern="1200" dirty="0" smtClean="0">
                          <a:latin typeface="標楷體" pitchFamily="65" charset="-120"/>
                          <a:ea typeface="標楷體" pitchFamily="65" charset="-120"/>
                          <a:sym typeface="Wingdings"/>
                        </a:rPr>
                        <a:t></a:t>
                      </a:r>
                      <a:r>
                        <a:rPr lang="zh-TW" altLang="en-US" sz="1600" b="0" kern="1200" dirty="0" smtClean="0">
                          <a:latin typeface="標楷體" pitchFamily="65" charset="-120"/>
                          <a:ea typeface="標楷體" pitchFamily="65" charset="-120"/>
                        </a:rPr>
                        <a:t>縣市都弄錯，診所被搬家！</a:t>
                      </a:r>
                      <a:endParaRPr lang="en-US" altLang="zh-TW" sz="1600" b="0" kern="120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200" kern="1200" dirty="0" smtClean="0">
                          <a:latin typeface="標楷體" pitchFamily="65" charset="-120"/>
                          <a:ea typeface="標楷體" pitchFamily="65" charset="-120"/>
                        </a:rPr>
                        <a:t>醫改會的志工查詢衛福部公布資料就發現，高達幾十筆資料連診所的縣市都搞錯</a:t>
                      </a:r>
                      <a:r>
                        <a:rPr lang="zh-TW" altLang="en-US" sz="1200" kern="1200" dirty="0" smtClean="0"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en-US" altLang="zh-TW" sz="1200" kern="12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zh-TW" altLang="en-US" sz="1200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例如</a:t>
                      </a:r>
                      <a:r>
                        <a:rPr lang="zh-TW" altLang="zh-TW" sz="1200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明明是台南診所，</a:t>
                      </a:r>
                      <a:r>
                        <a:rPr lang="zh-TW" altLang="en-US" sz="1200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卻</a:t>
                      </a:r>
                      <a:r>
                        <a:rPr lang="zh-TW" altLang="zh-TW" sz="1200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「被搬家」到新北市</a:t>
                      </a:r>
                      <a:r>
                        <a:rPr lang="zh-TW" altLang="en-US" sz="1200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altLang="en-US" sz="1200" kern="120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kern="1200" dirty="0" smtClean="0">
                          <a:latin typeface="標楷體" pitchFamily="65" charset="-120"/>
                          <a:ea typeface="標楷體" pitchFamily="65" charset="-120"/>
                          <a:sym typeface="Wingdings"/>
                        </a:rPr>
                        <a:t></a:t>
                      </a:r>
                      <a:r>
                        <a:rPr lang="en-US" altLang="zh-TW" sz="1600" b="0" kern="1200" dirty="0" smtClean="0">
                          <a:latin typeface="標楷體" pitchFamily="65" charset="-120"/>
                          <a:ea typeface="標楷體" pitchFamily="65" charset="-120"/>
                        </a:rPr>
                        <a:t>App</a:t>
                      </a:r>
                      <a:r>
                        <a:rPr lang="zh-TW" altLang="en-US" sz="1600" b="0" kern="1200" dirty="0" smtClean="0">
                          <a:latin typeface="標楷體" pitchFamily="65" charset="-120"/>
                          <a:ea typeface="標楷體" pitchFamily="65" charset="-120"/>
                        </a:rPr>
                        <a:t>沒得選，海撈碰運氣！</a:t>
                      </a:r>
                      <a:endParaRPr lang="en-US" altLang="zh-TW" sz="1600" b="0" kern="120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kern="1200" dirty="0" smtClean="0">
                          <a:latin typeface="標楷體" pitchFamily="65" charset="-120"/>
                          <a:ea typeface="標楷體" pitchFamily="65" charset="-120"/>
                        </a:rPr>
                        <a:t>健保</a:t>
                      </a:r>
                      <a:r>
                        <a:rPr lang="en-US" altLang="zh-TW" sz="1200" kern="1200" dirty="0" smtClean="0">
                          <a:latin typeface="標楷體" pitchFamily="65" charset="-120"/>
                          <a:ea typeface="標楷體" pitchFamily="65" charset="-120"/>
                        </a:rPr>
                        <a:t>App</a:t>
                      </a:r>
                      <a:r>
                        <a:rPr lang="zh-TW" altLang="en-US" sz="1200" kern="1200" dirty="0" smtClean="0">
                          <a:latin typeface="標楷體" pitchFamily="65" charset="-120"/>
                          <a:ea typeface="標楷體" pitchFamily="65" charset="-120"/>
                        </a:rPr>
                        <a:t>無法勾選查詢無障礙診所，只能先選居家附近診所，一家家點開來看有哪些無障礙設施。</a:t>
                      </a:r>
                      <a:endParaRPr lang="en-US" altLang="zh-TW" sz="1200" kern="12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如果想查台北市有哪家「溝通無障礙」的健保西醫診所，就得上健保</a:t>
                      </a:r>
                      <a:r>
                        <a:rPr lang="en-US" altLang="zh-TW" sz="1200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app</a:t>
                      </a:r>
                      <a:r>
                        <a:rPr lang="zh-TW" altLang="en-US" sz="1200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，點開</a:t>
                      </a:r>
                      <a:r>
                        <a:rPr lang="en-US" altLang="zh-TW" sz="1200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1126</a:t>
                      </a:r>
                      <a:r>
                        <a:rPr lang="zh-TW" altLang="en-US" sz="1200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家診所資訊後，才能發現沒有一家！</a:t>
                      </a:r>
                      <a:endParaRPr lang="zh-TW" altLang="en-US" sz="1200" kern="1200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kern="1200" dirty="0" smtClean="0">
                          <a:latin typeface="標楷體" pitchFamily="65" charset="-120"/>
                          <a:ea typeface="標楷體" pitchFamily="65" charset="-120"/>
                          <a:sym typeface="Wingdings"/>
                        </a:rPr>
                        <a:t></a:t>
                      </a:r>
                      <a:r>
                        <a:rPr lang="zh-TW" altLang="en-US" sz="1600" b="0" kern="1200" dirty="0" smtClean="0">
                          <a:latin typeface="標楷體" pitchFamily="65" charset="-120"/>
                          <a:ea typeface="標楷體" pitchFamily="65" charset="-120"/>
                        </a:rPr>
                        <a:t>資訊兜不攏，病人霧煞煞！</a:t>
                      </a:r>
                      <a:endParaRPr lang="en-US" altLang="zh-TW" sz="1600" b="0" kern="120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kern="1200" dirty="0" smtClean="0">
                          <a:latin typeface="標楷體" pitchFamily="65" charset="-120"/>
                          <a:ea typeface="標楷體" pitchFamily="65" charset="-120"/>
                        </a:rPr>
                        <a:t>同一家診所有哪些友善項目，在</a:t>
                      </a:r>
                      <a:r>
                        <a:rPr lang="zh-TW" altLang="zh-TW" sz="1200" kern="1200" dirty="0" smtClean="0">
                          <a:latin typeface="標楷體" pitchFamily="65" charset="-120"/>
                          <a:ea typeface="標楷體" pitchFamily="65" charset="-120"/>
                        </a:rPr>
                        <a:t>健保查詢系統</a:t>
                      </a:r>
                      <a:r>
                        <a:rPr lang="zh-TW" altLang="en-US" sz="1200" kern="1200" dirty="0" smtClean="0">
                          <a:latin typeface="標楷體" pitchFamily="65" charset="-120"/>
                          <a:ea typeface="標楷體" pitchFamily="65" charset="-120"/>
                        </a:rPr>
                        <a:t>、衛福部網站</a:t>
                      </a:r>
                      <a:r>
                        <a:rPr lang="zh-TW" altLang="zh-TW" sz="1200" kern="1200" dirty="0" smtClean="0">
                          <a:latin typeface="標楷體" pitchFamily="65" charset="-120"/>
                          <a:ea typeface="標楷體" pitchFamily="65" charset="-120"/>
                        </a:rPr>
                        <a:t>查到的結果，</a:t>
                      </a:r>
                      <a:r>
                        <a:rPr lang="zh-TW" altLang="en-US" sz="1200" kern="1200" dirty="0" smtClean="0">
                          <a:latin typeface="標楷體" pitchFamily="65" charset="-120"/>
                          <a:ea typeface="標楷體" pitchFamily="65" charset="-120"/>
                        </a:rPr>
                        <a:t>居然出現</a:t>
                      </a:r>
                      <a:r>
                        <a:rPr lang="zh-TW" altLang="zh-TW" sz="1200" kern="1200" dirty="0" smtClean="0">
                          <a:latin typeface="標楷體" pitchFamily="65" charset="-120"/>
                          <a:ea typeface="標楷體" pitchFamily="65" charset="-120"/>
                        </a:rPr>
                        <a:t>不一致的情形</a:t>
                      </a:r>
                      <a:r>
                        <a:rPr lang="zh-TW" altLang="en-US" sz="1200" kern="1200" dirty="0" smtClean="0"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en-US" altLang="zh-TW" sz="1200" kern="12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醫改會致電新北市某家標示有「溝通無障礙」設施的診所查證，診所竟改口說當初看錯問卷而勾選錯誤</a:t>
                      </a:r>
                      <a:r>
                        <a:rPr lang="zh-TW" altLang="en-US" sz="1200" kern="1200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、政府也沒查證就公布</a:t>
                      </a:r>
                      <a:r>
                        <a:rPr lang="zh-TW" altLang="zh-TW" sz="1200" kern="1200" dirty="0" smtClean="0">
                          <a:latin typeface="標楷體" pitchFamily="65" charset="-120"/>
                          <a:ea typeface="標楷體" pitchFamily="65" charset="-120"/>
                        </a:rPr>
                        <a:t>，讓資訊正確性</a:t>
                      </a:r>
                      <a:r>
                        <a:rPr lang="zh-TW" altLang="en-US" sz="1200" kern="1200" dirty="0" smtClean="0">
                          <a:latin typeface="標楷體" pitchFamily="65" charset="-120"/>
                          <a:ea typeface="標楷體" pitchFamily="65" charset="-120"/>
                        </a:rPr>
                        <a:t>與一致性</a:t>
                      </a:r>
                      <a:r>
                        <a:rPr lang="zh-TW" altLang="zh-TW" sz="1200" kern="1200" dirty="0" smtClean="0">
                          <a:latin typeface="標楷體" pitchFamily="65" charset="-120"/>
                          <a:ea typeface="標楷體" pitchFamily="65" charset="-120"/>
                        </a:rPr>
                        <a:t>受到質疑。</a:t>
                      </a:r>
                      <a:endParaRPr lang="zh-TW" altLang="en-US" sz="1200" kern="120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79512" y="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+mn-ea"/>
              </a:rPr>
              <a:t>附件</a:t>
            </a:r>
            <a:r>
              <a:rPr lang="zh-TW" altLang="en-US" dirty="0" smtClean="0">
                <a:latin typeface="+mn-ea"/>
              </a:rPr>
              <a:t>四</a:t>
            </a:r>
            <a:endParaRPr lang="en-US" altLang="zh-TW" dirty="0">
              <a:latin typeface="+mn-ea"/>
            </a:endParaRPr>
          </a:p>
        </p:txBody>
      </p:sp>
      <p:pic>
        <p:nvPicPr>
          <p:cNvPr id="2" name="圖片 1" descr="衛生福利部中央健康保險署網路查詢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4" t="15941" r="18358"/>
          <a:stretch/>
        </p:blipFill>
        <p:spPr>
          <a:xfrm>
            <a:off x="5436096" y="3898986"/>
            <a:ext cx="3707904" cy="2959014"/>
          </a:xfrm>
          <a:prstGeom prst="rect">
            <a:avLst/>
          </a:prstGeom>
        </p:spPr>
      </p:pic>
      <p:pic>
        <p:nvPicPr>
          <p:cNvPr id="8" name="圖片 7" descr="衛生福利部中央健康保險署網路查詢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2" t="87468" r="46835" b="3300"/>
          <a:stretch/>
        </p:blipFill>
        <p:spPr>
          <a:xfrm>
            <a:off x="6156176" y="5776266"/>
            <a:ext cx="2675987" cy="48710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圖片 5" descr="Microsoft Excel - 201903074204_全國各縣市無障礙就醫環境資訊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9" t="27832" r="12985" b="45462"/>
          <a:stretch/>
        </p:blipFill>
        <p:spPr>
          <a:xfrm>
            <a:off x="0" y="4581128"/>
            <a:ext cx="5436096" cy="2276872"/>
          </a:xfrm>
          <a:prstGeom prst="rect">
            <a:avLst/>
          </a:prstGeom>
        </p:spPr>
      </p:pic>
      <p:cxnSp>
        <p:nvCxnSpPr>
          <p:cNvPr id="3" name="直線單箭頭接點 2"/>
          <p:cNvCxnSpPr/>
          <p:nvPr/>
        </p:nvCxnSpPr>
        <p:spPr bwMode="auto">
          <a:xfrm>
            <a:off x="5440715" y="5949280"/>
            <a:ext cx="59919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7" name="文字方塊 6"/>
          <p:cNvSpPr txBox="1"/>
          <p:nvPr/>
        </p:nvSpPr>
        <p:spPr>
          <a:xfrm>
            <a:off x="1187624" y="462177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A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004048" y="400506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B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18093" y="4077072"/>
            <a:ext cx="387798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衛福部與健保署的資訊竟然兜不攏！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504143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9F9BD1-7106-44BA-BFF4-271BA929A1CD}" type="slidenum">
              <a:rPr lang="zh-TW" altLang="en-US" smtClean="0"/>
              <a:t>5</a:t>
            </a:fld>
            <a:endParaRPr lang="zh-TW" altLang="en-US"/>
          </a:p>
        </p:txBody>
      </p:sp>
      <p:graphicFrame>
        <p:nvGraphicFramePr>
          <p:cNvPr id="10" name="資料庫圖表 9"/>
          <p:cNvGraphicFramePr/>
          <p:nvPr>
            <p:extLst/>
          </p:nvPr>
        </p:nvGraphicFramePr>
        <p:xfrm>
          <a:off x="476929" y="678512"/>
          <a:ext cx="7920880" cy="5342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user\Desktop\GREE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97" y="764704"/>
            <a:ext cx="1584176" cy="164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RE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788614"/>
            <a:ext cx="1552239" cy="161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YELLOW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226" y="764704"/>
            <a:ext cx="1585785" cy="164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720454" y="4799731"/>
            <a:ext cx="2339377" cy="646331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zh-TW" altLang="en-US" dirty="0"/>
              <a:t>不論面積大小</a:t>
            </a:r>
            <a:endParaRPr lang="en-US" altLang="zh-TW" dirty="0"/>
          </a:p>
          <a:p>
            <a:r>
              <a:rPr lang="zh-TW" altLang="en-US" dirty="0"/>
              <a:t>皆應設置無障礙設施</a:t>
            </a:r>
            <a:endParaRPr lang="en-US" altLang="zh-TW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3315929" y="4661231"/>
            <a:ext cx="2192175" cy="92333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zh-TW" altLang="en-US" dirty="0"/>
              <a:t>樓板面積</a:t>
            </a:r>
            <a:r>
              <a:rPr lang="en-US" altLang="zh-TW" dirty="0">
                <a:solidFill>
                  <a:srgbClr val="FF0000"/>
                </a:solidFill>
              </a:rPr>
              <a:t>300</a:t>
            </a:r>
            <a:r>
              <a:rPr lang="zh-TW" altLang="en-US" dirty="0">
                <a:solidFill>
                  <a:srgbClr val="FF0000"/>
                </a:solidFill>
              </a:rPr>
              <a:t>或</a:t>
            </a:r>
            <a:r>
              <a:rPr lang="en-US" altLang="zh-TW" dirty="0">
                <a:solidFill>
                  <a:srgbClr val="FF0000"/>
                </a:solidFill>
              </a:rPr>
              <a:t>500</a:t>
            </a:r>
            <a:r>
              <a:rPr lang="zh-TW" altLang="en-US" dirty="0"/>
              <a:t>平方公尺以上應設置無障礙設施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5940152" y="3976257"/>
            <a:ext cx="2088232" cy="156966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sz="1600" dirty="0"/>
              <a:t>無論面積大小都沒要求！</a:t>
            </a:r>
            <a:endParaRPr lang="en-US" altLang="zh-TW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1600" dirty="0"/>
              <a:t>105</a:t>
            </a:r>
            <a:r>
              <a:rPr lang="zh-TW" altLang="en-US" sz="1600" dirty="0"/>
              <a:t>年曾研議</a:t>
            </a:r>
            <a:r>
              <a:rPr lang="en-US" altLang="zh-TW" sz="1600" dirty="0">
                <a:solidFill>
                  <a:srgbClr val="FF0000"/>
                </a:solidFill>
              </a:rPr>
              <a:t>1000</a:t>
            </a:r>
            <a:r>
              <a:rPr lang="zh-TW" altLang="en-US" sz="1600" dirty="0"/>
              <a:t>平方公尺以上應設置無障礙設施，但遭到封殺！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239492" y="5836254"/>
            <a:ext cx="4493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/>
              <a:t>參考資料：營建署「</a:t>
            </a:r>
            <a:r>
              <a:rPr lang="zh-TW" altLang="zh-TW" sz="1400" dirty="0"/>
              <a:t>建築設計施工編</a:t>
            </a:r>
            <a:r>
              <a:rPr lang="zh-TW" altLang="en-US" sz="1400" dirty="0"/>
              <a:t>－</a:t>
            </a:r>
            <a:r>
              <a:rPr lang="zh-TW" altLang="zh-TW" sz="1400" dirty="0"/>
              <a:t>無障礙建築物</a:t>
            </a:r>
            <a:r>
              <a:rPr lang="zh-TW" altLang="en-US" sz="1400" dirty="0"/>
              <a:t>」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5CB8B1BE-F6F7-4FCF-8198-0E27BA4A07DB}"/>
              </a:ext>
            </a:extLst>
          </p:cNvPr>
          <p:cNvSpPr/>
          <p:nvPr/>
        </p:nvSpPr>
        <p:spPr>
          <a:xfrm>
            <a:off x="1669993" y="125433"/>
            <a:ext cx="6750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</a:rPr>
              <a:t>各類場所「無障礙設施」規範比一比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C06A8ED8-4003-4E1E-A129-9BA0D8AE0DBC}"/>
              </a:ext>
            </a:extLst>
          </p:cNvPr>
          <p:cNvSpPr/>
          <p:nvPr/>
        </p:nvSpPr>
        <p:spPr>
          <a:xfrm>
            <a:off x="56391" y="147700"/>
            <a:ext cx="4140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+mn-ea"/>
              </a:rPr>
              <a:t>附件五</a:t>
            </a:r>
            <a:r>
              <a:rPr lang="en-US" altLang="zh-TW" dirty="0" smtClean="0">
                <a:latin typeface="+mn-ea"/>
              </a:rPr>
              <a:t>(</a:t>
            </a:r>
            <a:r>
              <a:rPr lang="en-US" altLang="zh-TW" dirty="0">
                <a:latin typeface="+mn-ea"/>
              </a:rPr>
              <a:t>1)</a:t>
            </a:r>
          </a:p>
        </p:txBody>
      </p:sp>
    </p:spTree>
    <p:extLst>
      <p:ext uri="{BB962C8B-B14F-4D97-AF65-F5344CB8AC3E}">
        <p14:creationId xmlns:p14="http://schemas.microsoft.com/office/powerpoint/2010/main" val="3168756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9F9BD1-7106-44BA-BFF4-271BA929A1CD}" type="slidenum">
              <a:rPr lang="zh-TW" altLang="en-US" smtClean="0"/>
              <a:t>6</a:t>
            </a:fld>
            <a:endParaRPr lang="zh-TW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757184"/>
              </p:ext>
            </p:extLst>
          </p:nvPr>
        </p:nvGraphicFramePr>
        <p:xfrm>
          <a:off x="179512" y="1052736"/>
          <a:ext cx="8640960" cy="4998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zh-TW" altLang="en-US" dirty="0"/>
                        <a:t>規定或計畫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醫院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診所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0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醫院評鑑</a:t>
                      </a:r>
                      <a:endParaRPr lang="en-US" altLang="zh-TW" sz="1800" kern="120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2.1.2</a:t>
                      </a: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規定與病人溝通時，應盡量使用病人易於理解的用詞，輔以如筆談、寫字板、溝通板、人員陪同、聽障者手語翻譯，唇語服務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等</a:t>
                      </a:r>
                      <a:endParaRPr lang="en-US" altLang="zh-TW" sz="1400" kern="1200" dirty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kern="1200" dirty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2.5.3</a:t>
                      </a: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規定針對障礙者、文盲、外籍看護或移工等特殊族群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，藥袋應</a:t>
                      </a: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提供輔助圖示或說明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dirty="0">
                        <a:latin typeface="標楷體" pitchFamily="65" charset="-120"/>
                        <a:ea typeface="標楷體" pitchFamily="65" charset="-120"/>
                        <a:sym typeface="Wingding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  <a:sym typeface="Wingdings"/>
                        </a:rPr>
                        <a:t>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endParaRPr lang="en-US" altLang="zh-TW" dirty="0">
                        <a:latin typeface="標楷體" pitchFamily="65" charset="-120"/>
                        <a:ea typeface="標楷體" pitchFamily="65" charset="-120"/>
                        <a:sym typeface="Wingdings"/>
                      </a:endParaRPr>
                    </a:p>
                    <a:p>
                      <a:pPr algn="ctr"/>
                      <a:endParaRPr lang="en-US" altLang="zh-TW" dirty="0">
                        <a:latin typeface="標楷體" pitchFamily="65" charset="-120"/>
                        <a:ea typeface="標楷體" pitchFamily="65" charset="-120"/>
                        <a:sym typeface="Wingdings"/>
                      </a:endParaRPr>
                    </a:p>
                    <a:p>
                      <a:pPr algn="ctr"/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  <a:sym typeface="Wingdings"/>
                        </a:rPr>
                        <a:t>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</a:rPr>
                        <a:t>不用評鑑</a:t>
                      </a:r>
                    </a:p>
                    <a:p>
                      <a:pPr algn="l"/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13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醫療機構設置標準</a:t>
                      </a:r>
                      <a:endParaRPr lang="en-US" altLang="zh-TW" sz="1800" kern="120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-</a:t>
                      </a: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無障礙設施規定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dirty="0">
                        <a:latin typeface="標楷體" pitchFamily="65" charset="-120"/>
                        <a:ea typeface="標楷體" pitchFamily="65" charset="-120"/>
                        <a:sym typeface="Wingdings"/>
                      </a:endParaRPr>
                    </a:p>
                    <a:p>
                      <a:pPr algn="ctr"/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  <a:sym typeface="Wingdings"/>
                        </a:rPr>
                        <a:t></a:t>
                      </a:r>
                      <a:endParaRPr lang="en-US" altLang="zh-TW" dirty="0">
                        <a:latin typeface="標楷體" pitchFamily="65" charset="-120"/>
                        <a:ea typeface="標楷體" pitchFamily="65" charset="-120"/>
                        <a:sym typeface="Wingdings"/>
                      </a:endParaRPr>
                    </a:p>
                    <a:p>
                      <a:pPr algn="ctr"/>
                      <a:endParaRPr lang="en-US" altLang="zh-TW" dirty="0">
                        <a:latin typeface="標楷體" pitchFamily="65" charset="-120"/>
                        <a:ea typeface="標楷體" pitchFamily="65" charset="-120"/>
                        <a:sym typeface="Wingding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altLang="zh-TW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</a:rPr>
                        <a:t>只要求復健治療診所</a:t>
                      </a:r>
                    </a:p>
                    <a:p>
                      <a:pPr algn="l"/>
                      <a:endParaRPr lang="en-US" altLang="zh-TW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1023">
                <a:tc>
                  <a:txBody>
                    <a:bodyPr/>
                    <a:lstStyle/>
                    <a:p>
                      <a:r>
                        <a:rPr lang="zh-TW" altLang="en-US" sz="1800" kern="12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高齡友善健康照護機構認證</a:t>
                      </a:r>
                      <a:endParaRPr lang="en-US" altLang="zh-TW" sz="1800" kern="1200" dirty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--QR</a:t>
                      </a: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</a:t>
                      </a:r>
                      <a:r>
                        <a:rPr lang="en-US" altLang="zh-TW" sz="14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Code</a:t>
                      </a: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友善藥袋、降低聽覺障礙的助聽設備、防滑止跌等友善措施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標楷體" pitchFamily="65" charset="-120"/>
                          <a:ea typeface="標楷體" pitchFamily="65" charset="-120"/>
                        </a:rPr>
                        <a:t>609</a:t>
                      </a:r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</a:rPr>
                        <a:t>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</a:rPr>
                        <a:t>只有</a:t>
                      </a:r>
                      <a:r>
                        <a:rPr lang="en-US" altLang="zh-TW" dirty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</a:rPr>
                        <a:t>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1023">
                <a:tc>
                  <a:txBody>
                    <a:bodyPr/>
                    <a:lstStyle/>
                    <a:p>
                      <a:r>
                        <a:rPr lang="zh-TW" altLang="en-US" sz="1800" kern="12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設置無障礙就醫環境參考手冊</a:t>
                      </a:r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</a:rPr>
                        <a:t>衛福部醫事司研擬</a:t>
                      </a:r>
                      <a:endParaRPr lang="en-US" altLang="zh-TW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</a:rPr>
                        <a:t>編訂適用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醫院</a:t>
                      </a:r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</a:rPr>
                        <a:t>之手冊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</a:rPr>
                        <a:t>？？？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1023">
                <a:tc>
                  <a:txBody>
                    <a:bodyPr/>
                    <a:lstStyle/>
                    <a:p>
                      <a:r>
                        <a:rPr lang="zh-TW" altLang="en-US" sz="1800" kern="12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無障礙示範中心</a:t>
                      </a:r>
                      <a:r>
                        <a:rPr lang="en-US" altLang="zh-TW" sz="1800" kern="12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zh-TW" sz="1800" kern="12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r>
                        <a:rPr lang="en-US" altLang="zh-TW" dirty="0">
                          <a:latin typeface="標楷體" pitchFamily="65" charset="-120"/>
                          <a:ea typeface="標楷體" pitchFamily="65" charset="-120"/>
                        </a:rPr>
                        <a:t>--</a:t>
                      </a:r>
                      <a:r>
                        <a:rPr lang="zh-TW" altLang="en-US" sz="1400" kern="1200" dirty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特殊兒童眼科示範中心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  <a:sym typeface="Wingdings"/>
                        </a:rPr>
                        <a:t>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標楷體" pitchFamily="65" charset="-120"/>
                          <a:ea typeface="標楷體" pitchFamily="65" charset="-120"/>
                        </a:rPr>
                        <a:t>？？？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874960" y="109081"/>
            <a:ext cx="73019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衛福部推動無障礙就醫環境的法規與政策  </a:t>
            </a:r>
            <a:r>
              <a:rPr lang="en-US" altLang="zh-TW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難道把診所被遺忘了嗎？</a:t>
            </a:r>
          </a:p>
        </p:txBody>
      </p:sp>
      <p:sp>
        <p:nvSpPr>
          <p:cNvPr id="5" name="爆炸 1 4"/>
          <p:cNvSpPr/>
          <p:nvPr/>
        </p:nvSpPr>
        <p:spPr bwMode="auto">
          <a:xfrm>
            <a:off x="7285361" y="4077072"/>
            <a:ext cx="2051893" cy="1656184"/>
          </a:xfrm>
          <a:prstGeom prst="irregularSeal1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dirty="0">
                <a:solidFill>
                  <a:schemeClr val="tx1"/>
                </a:solidFill>
                <a:latin typeface="Arial" charset="0"/>
              </a:rPr>
              <a:t>基層診所</a:t>
            </a:r>
            <a:endParaRPr lang="en-US" altLang="zh-TW" sz="1600" b="1" dirty="0">
              <a:solidFill>
                <a:schemeClr val="tx1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b="1" dirty="0">
                <a:solidFill>
                  <a:schemeClr val="tx1"/>
                </a:solidFill>
                <a:latin typeface="Arial" charset="0"/>
              </a:rPr>
              <a:t>不被重視</a:t>
            </a:r>
            <a:endParaRPr lang="en-US" altLang="zh-TW" sz="16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向下箭號圖說文字 6"/>
          <p:cNvSpPr/>
          <p:nvPr/>
        </p:nvSpPr>
        <p:spPr bwMode="auto">
          <a:xfrm>
            <a:off x="6732240" y="2420888"/>
            <a:ext cx="2016224" cy="1008112"/>
          </a:xfrm>
          <a:prstGeom prst="downArrowCallou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b="1" dirty="0">
                <a:solidFill>
                  <a:srgbClr val="FFFF00"/>
                </a:solidFill>
                <a:latin typeface="Arial" charset="0"/>
              </a:rPr>
              <a:t>行動不便的就醫者</a:t>
            </a:r>
            <a:endParaRPr lang="en-US" altLang="zh-TW" b="1" dirty="0">
              <a:solidFill>
                <a:srgbClr val="FFFF0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b="1" dirty="0">
                <a:solidFill>
                  <a:srgbClr val="FFFF00"/>
                </a:solidFill>
                <a:latin typeface="Arial" charset="0"/>
              </a:rPr>
              <a:t>只要看復健科嗎？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ECB37E97-6692-4A39-B1D3-E19FDFEC4735}"/>
              </a:ext>
            </a:extLst>
          </p:cNvPr>
          <p:cNvSpPr/>
          <p:nvPr/>
        </p:nvSpPr>
        <p:spPr>
          <a:xfrm>
            <a:off x="56391" y="147700"/>
            <a:ext cx="4140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+mn-ea"/>
              </a:rPr>
              <a:t>附件五</a:t>
            </a:r>
            <a:r>
              <a:rPr lang="en-US" altLang="zh-TW" dirty="0" smtClean="0">
                <a:latin typeface="+mn-ea"/>
              </a:rPr>
              <a:t>(</a:t>
            </a:r>
            <a:r>
              <a:rPr lang="en-US" altLang="zh-TW" dirty="0">
                <a:latin typeface="+mn-ea"/>
              </a:rPr>
              <a:t>2)</a:t>
            </a:r>
          </a:p>
        </p:txBody>
      </p:sp>
    </p:spTree>
    <p:extLst>
      <p:ext uri="{BB962C8B-B14F-4D97-AF65-F5344CB8AC3E}">
        <p14:creationId xmlns:p14="http://schemas.microsoft.com/office/powerpoint/2010/main" val="4064662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9F9BD1-7106-44BA-BFF4-271BA929A1CD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328709" y="1404"/>
            <a:ext cx="846898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無障礙診所三指標：通路、廁所、溝通</a:t>
            </a:r>
          </a:p>
        </p:txBody>
      </p:sp>
      <p:graphicFrame>
        <p:nvGraphicFramePr>
          <p:cNvPr id="10" name="資料庫圖表 9"/>
          <p:cNvGraphicFramePr/>
          <p:nvPr>
            <p:extLst/>
          </p:nvPr>
        </p:nvGraphicFramePr>
        <p:xfrm>
          <a:off x="539552" y="678512"/>
          <a:ext cx="7920880" cy="5342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830810" y="4539533"/>
            <a:ext cx="2217540" cy="120032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zh-TW" altLang="en-US" dirty="0"/>
              <a:t>室外通路、室內通路走廊、出入口、坡道、扶手、昇降設備、升降平台</a:t>
            </a:r>
            <a:endParaRPr lang="en-US" altLang="zh-TW" dirty="0"/>
          </a:p>
        </p:txBody>
      </p:sp>
      <p:sp>
        <p:nvSpPr>
          <p:cNvPr id="7" name="文字方塊 6"/>
          <p:cNvSpPr txBox="1"/>
          <p:nvPr/>
        </p:nvSpPr>
        <p:spPr>
          <a:xfrm>
            <a:off x="3339886" y="4547286"/>
            <a:ext cx="2322484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lvl="0"/>
            <a:r>
              <a:rPr lang="zh-TW" altLang="en-US" dirty="0"/>
              <a:t>通路直達、指示標誌、扶手、求助鈴、無高低差、橫向拉門、迴旋空間</a:t>
            </a:r>
          </a:p>
        </p:txBody>
      </p:sp>
      <p:pic>
        <p:nvPicPr>
          <p:cNvPr id="2052" name="Picture 4" descr="C:\Users\user\Desktop\輪椅-廁所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121" y="1039056"/>
            <a:ext cx="2132015" cy="166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talk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1039056"/>
            <a:ext cx="2088232" cy="173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5961782" y="4555040"/>
            <a:ext cx="2291153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lvl="0"/>
            <a:r>
              <a:rPr lang="zh-TW" altLang="en-US" dirty="0"/>
              <a:t>點字或圖示藥袋、溝通圖文板、多語言表單及衛教資訊、通譯服務</a:t>
            </a:r>
          </a:p>
        </p:txBody>
      </p:sp>
      <p:pic>
        <p:nvPicPr>
          <p:cNvPr id="2054" name="Picture 6" descr="C:\Users\user\Desktop\輪椅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43" y="1046797"/>
            <a:ext cx="2144607" cy="166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502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R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933"/>
        </a:accent1>
        <a:accent2>
          <a:srgbClr val="DBA215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C69212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1099</Words>
  <Application>Microsoft Office PowerPoint</Application>
  <PresentationFormat>如螢幕大小 (4:3)</PresentationFormat>
  <Paragraphs>123</Paragraphs>
  <Slides>7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1_THRF</vt:lpstr>
      <vt:lpstr>新聞稿附件二、三、四、五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銘芳</dc:creator>
  <cp:lastModifiedBy>智超</cp:lastModifiedBy>
  <cp:revision>31</cp:revision>
  <dcterms:created xsi:type="dcterms:W3CDTF">2019-05-08T15:43:03Z</dcterms:created>
  <dcterms:modified xsi:type="dcterms:W3CDTF">2019-05-21T11:23:07Z</dcterms:modified>
</cp:coreProperties>
</file>